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64" r:id="rId2"/>
    <p:sldId id="256" r:id="rId3"/>
    <p:sldId id="271" r:id="rId4"/>
    <p:sldId id="257" r:id="rId5"/>
    <p:sldId id="258" r:id="rId6"/>
    <p:sldId id="259" r:id="rId7"/>
    <p:sldId id="260" r:id="rId8"/>
    <p:sldId id="263" r:id="rId9"/>
    <p:sldId id="265" r:id="rId10"/>
    <p:sldId id="267" r:id="rId11"/>
    <p:sldId id="269" r:id="rId12"/>
    <p:sldId id="268" r:id="rId13"/>
    <p:sldId id="270" r:id="rId14"/>
    <p:sldId id="266" r:id="rId15"/>
  </p:sldIdLst>
  <p:sldSz cx="14630400" cy="8229600"/>
  <p:notesSz cx="8229600" cy="14630400"/>
  <p:embeddedFontLst>
    <p:embeddedFont>
      <p:font typeface="Arimo" panose="020B0604020202020204" charset="0"/>
      <p:regular r:id="rId17"/>
    </p:embeddedFont>
    <p:embeddedFont>
      <p:font typeface="Artifakt Element Book" panose="020B0503050000020004" pitchFamily="34" charset="0"/>
      <p:regular r:id="rId18"/>
      <p:italic r:id="rId19"/>
    </p:embeddedFont>
    <p:embeddedFont>
      <p:font typeface="Bahnschrift" panose="020B0502040204020203" pitchFamily="34" charset="0"/>
      <p:regular r:id="rId20"/>
      <p:bold r:id="rId21"/>
    </p:embeddedFont>
    <p:embeddedFont>
      <p:font typeface="bookman old style" panose="02050604050505020204" pitchFamily="18" charset="0"/>
      <p:regular r:id="rId22"/>
      <p:bold r:id="rId23"/>
      <p:italic r:id="rId24"/>
      <p:boldItalic r:id="rId25"/>
    </p:embeddedFont>
    <p:embeddedFont>
      <p:font typeface="Outfit Extra Bold" panose="020B0604020202020204" charset="0"/>
      <p:regular r:id="rId26"/>
    </p:embeddedFont>
    <p:embeddedFont>
      <p:font typeface="Roboto" panose="02000000000000000000"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A651FA-512B-4FED-8119-BE7127FA60E0}" v="51" dt="2024-10-27T18:50:49.2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0"/>
  </p:normalViewPr>
  <p:slideViewPr>
    <p:cSldViewPr snapToGrid="0" snapToObjects="1">
      <p:cViewPr varScale="1">
        <p:scale>
          <a:sx n="65" d="100"/>
          <a:sy n="65" d="100"/>
        </p:scale>
        <p:origin x="85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856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4">
            <a:extLst>
              <a:ext uri="{FF2B5EF4-FFF2-40B4-BE49-F238E27FC236}">
                <a16:creationId xmlns:a16="http://schemas.microsoft.com/office/drawing/2014/main" id="{F53B5522-FDE9-A7B6-4B36-F6FF43998E92}"/>
              </a:ext>
            </a:extLst>
          </p:cNvPr>
          <p:cNvSpPr txBox="1"/>
          <p:nvPr/>
        </p:nvSpPr>
        <p:spPr>
          <a:xfrm>
            <a:off x="2925434" y="584414"/>
            <a:ext cx="9144000" cy="101566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b="1" i="0" u="none" strike="noStrike" dirty="0">
                <a:solidFill>
                  <a:srgbClr val="000000"/>
                </a:solidFill>
                <a:effectLst/>
              </a:rPr>
              <a:t>SOCIAL MEDIA ADVERTISING POWERPOINT PRESENTATION</a:t>
            </a:r>
            <a:r>
              <a:rPr lang="en-US" sz="3000" b="1" dirty="0"/>
              <a:t> </a:t>
            </a:r>
            <a:endParaRPr lang="en-IN" sz="3000" b="1" dirty="0"/>
          </a:p>
        </p:txBody>
      </p:sp>
      <p:grpSp>
        <p:nvGrpSpPr>
          <p:cNvPr id="3" name="Group 2">
            <a:extLst>
              <a:ext uri="{FF2B5EF4-FFF2-40B4-BE49-F238E27FC236}">
                <a16:creationId xmlns:a16="http://schemas.microsoft.com/office/drawing/2014/main" id="{A788176C-2ABE-D335-5D73-91A05D7D9A5D}"/>
              </a:ext>
            </a:extLst>
          </p:cNvPr>
          <p:cNvGrpSpPr/>
          <p:nvPr/>
        </p:nvGrpSpPr>
        <p:grpSpPr>
          <a:xfrm>
            <a:off x="1664012" y="2689189"/>
            <a:ext cx="10627237" cy="4579496"/>
            <a:chOff x="933873" y="1651841"/>
            <a:chExt cx="10627237" cy="4579496"/>
          </a:xfrm>
        </p:grpSpPr>
        <p:sp>
          <p:nvSpPr>
            <p:cNvPr id="4" name="Google Shape;1367;p30">
              <a:extLst>
                <a:ext uri="{FF2B5EF4-FFF2-40B4-BE49-F238E27FC236}">
                  <a16:creationId xmlns:a16="http://schemas.microsoft.com/office/drawing/2014/main" id="{2D59227F-D355-CCBB-9671-3A278E2C64D6}"/>
                </a:ext>
              </a:extLst>
            </p:cNvPr>
            <p:cNvSpPr/>
            <p:nvPr/>
          </p:nvSpPr>
          <p:spPr>
            <a:xfrm>
              <a:off x="933873" y="1892556"/>
              <a:ext cx="4320605" cy="4320623"/>
            </a:xfrm>
            <a:custGeom>
              <a:avLst/>
              <a:gdLst/>
              <a:ahLst/>
              <a:cxnLst/>
              <a:rect l="l" t="t" r="r" b="b"/>
              <a:pathLst>
                <a:path w="218323" h="218324" extrusionOk="0">
                  <a:moveTo>
                    <a:pt x="109178" y="1"/>
                  </a:moveTo>
                  <a:cubicBezTo>
                    <a:pt x="48868" y="1"/>
                    <a:pt x="0" y="48869"/>
                    <a:pt x="0" y="109146"/>
                  </a:cubicBezTo>
                  <a:cubicBezTo>
                    <a:pt x="0" y="128459"/>
                    <a:pt x="5004" y="146606"/>
                    <a:pt x="13810" y="162350"/>
                  </a:cubicBezTo>
                  <a:cubicBezTo>
                    <a:pt x="32490" y="195741"/>
                    <a:pt x="68182" y="218324"/>
                    <a:pt x="109178" y="218324"/>
                  </a:cubicBezTo>
                  <a:cubicBezTo>
                    <a:pt x="150141" y="218324"/>
                    <a:pt x="185833" y="195741"/>
                    <a:pt x="204513" y="162350"/>
                  </a:cubicBezTo>
                  <a:cubicBezTo>
                    <a:pt x="213319" y="146606"/>
                    <a:pt x="218323" y="128459"/>
                    <a:pt x="218323" y="109146"/>
                  </a:cubicBezTo>
                  <a:cubicBezTo>
                    <a:pt x="218323" y="48869"/>
                    <a:pt x="169455" y="1"/>
                    <a:pt x="109178" y="1"/>
                  </a:cubicBezTo>
                  <a:close/>
                </a:path>
              </a:pathLst>
            </a:custGeom>
            <a:solidFill>
              <a:schemeClr val="l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5" name="Google Shape;1368;p30">
              <a:extLst>
                <a:ext uri="{FF2B5EF4-FFF2-40B4-BE49-F238E27FC236}">
                  <a16:creationId xmlns:a16="http://schemas.microsoft.com/office/drawing/2014/main" id="{9D4479C0-58FF-6DE3-E6E6-B9CAAEAA4AAC}"/>
                </a:ext>
              </a:extLst>
            </p:cNvPr>
            <p:cNvSpPr/>
            <p:nvPr/>
          </p:nvSpPr>
          <p:spPr>
            <a:xfrm>
              <a:off x="3136597" y="2123587"/>
              <a:ext cx="565755" cy="244940"/>
            </a:xfrm>
            <a:custGeom>
              <a:avLst/>
              <a:gdLst/>
              <a:ahLst/>
              <a:cxnLst/>
              <a:rect l="l" t="t" r="r" b="b"/>
              <a:pathLst>
                <a:path w="28588" h="12377" extrusionOk="0">
                  <a:moveTo>
                    <a:pt x="5471" y="1"/>
                  </a:moveTo>
                  <a:lnTo>
                    <a:pt x="0" y="12376"/>
                  </a:lnTo>
                  <a:lnTo>
                    <a:pt x="28587" y="12376"/>
                  </a:lnTo>
                  <a:lnTo>
                    <a:pt x="23083" y="1"/>
                  </a:lnTo>
                  <a:close/>
                </a:path>
              </a:pathLst>
            </a:custGeom>
            <a:solidFill>
              <a:schemeClr val="tx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6" name="Google Shape;1369;p30">
              <a:extLst>
                <a:ext uri="{FF2B5EF4-FFF2-40B4-BE49-F238E27FC236}">
                  <a16:creationId xmlns:a16="http://schemas.microsoft.com/office/drawing/2014/main" id="{DD1195DB-6890-34CE-687D-EE3942F99494}"/>
                </a:ext>
              </a:extLst>
            </p:cNvPr>
            <p:cNvSpPr/>
            <p:nvPr/>
          </p:nvSpPr>
          <p:spPr>
            <a:xfrm>
              <a:off x="3271238" y="1652955"/>
              <a:ext cx="523524" cy="538029"/>
            </a:xfrm>
            <a:custGeom>
              <a:avLst/>
              <a:gdLst/>
              <a:ahLst/>
              <a:cxnLst/>
              <a:rect l="l" t="t" r="r" b="b"/>
              <a:pathLst>
                <a:path w="26454" h="27187" extrusionOk="0">
                  <a:moveTo>
                    <a:pt x="1" y="0"/>
                  </a:moveTo>
                  <a:lnTo>
                    <a:pt x="1" y="27186"/>
                  </a:lnTo>
                  <a:lnTo>
                    <a:pt x="22584" y="27186"/>
                  </a:lnTo>
                  <a:cubicBezTo>
                    <a:pt x="24719" y="27186"/>
                    <a:pt x="26453" y="25452"/>
                    <a:pt x="26453" y="23317"/>
                  </a:cubicBezTo>
                  <a:lnTo>
                    <a:pt x="26453" y="3870"/>
                  </a:lnTo>
                  <a:cubicBezTo>
                    <a:pt x="26453" y="1735"/>
                    <a:pt x="24719" y="0"/>
                    <a:pt x="22584" y="0"/>
                  </a:cubicBezTo>
                  <a:close/>
                </a:path>
              </a:pathLst>
            </a:custGeom>
            <a:solidFill>
              <a:schemeClr val="tx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370;p30">
              <a:extLst>
                <a:ext uri="{FF2B5EF4-FFF2-40B4-BE49-F238E27FC236}">
                  <a16:creationId xmlns:a16="http://schemas.microsoft.com/office/drawing/2014/main" id="{1893E4FA-6BD8-ACD1-AD35-789E497F9512}"/>
                </a:ext>
              </a:extLst>
            </p:cNvPr>
            <p:cNvSpPr/>
            <p:nvPr/>
          </p:nvSpPr>
          <p:spPr>
            <a:xfrm>
              <a:off x="2974865" y="1651841"/>
              <a:ext cx="591502" cy="538129"/>
            </a:xfrm>
            <a:custGeom>
              <a:avLst/>
              <a:gdLst/>
              <a:ahLst/>
              <a:cxnLst/>
              <a:rect l="l" t="t" r="r" b="b"/>
              <a:pathLst>
                <a:path w="29889" h="27192" extrusionOk="0">
                  <a:moveTo>
                    <a:pt x="14926" y="0"/>
                  </a:moveTo>
                  <a:cubicBezTo>
                    <a:pt x="8752" y="0"/>
                    <a:pt x="3186" y="4224"/>
                    <a:pt x="1702" y="10477"/>
                  </a:cubicBezTo>
                  <a:cubicBezTo>
                    <a:pt x="1" y="17782"/>
                    <a:pt x="4504" y="25121"/>
                    <a:pt x="11809" y="26822"/>
                  </a:cubicBezTo>
                  <a:cubicBezTo>
                    <a:pt x="12862" y="27072"/>
                    <a:pt x="13915" y="27192"/>
                    <a:pt x="14952" y="27192"/>
                  </a:cubicBezTo>
                  <a:cubicBezTo>
                    <a:pt x="21112" y="27192"/>
                    <a:pt x="26698" y="22967"/>
                    <a:pt x="28154" y="16715"/>
                  </a:cubicBezTo>
                  <a:cubicBezTo>
                    <a:pt x="29889" y="9410"/>
                    <a:pt x="25385" y="2104"/>
                    <a:pt x="18080" y="370"/>
                  </a:cubicBezTo>
                  <a:cubicBezTo>
                    <a:pt x="17023" y="120"/>
                    <a:pt x="15966" y="0"/>
                    <a:pt x="14926" y="0"/>
                  </a:cubicBezTo>
                  <a:close/>
                </a:path>
              </a:pathLst>
            </a:custGeom>
            <a:solidFill>
              <a:schemeClr val="tx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371;p30">
              <a:extLst>
                <a:ext uri="{FF2B5EF4-FFF2-40B4-BE49-F238E27FC236}">
                  <a16:creationId xmlns:a16="http://schemas.microsoft.com/office/drawing/2014/main" id="{29D3EB24-E935-78D7-6CFA-C9060ABFA6F8}"/>
                </a:ext>
              </a:extLst>
            </p:cNvPr>
            <p:cNvSpPr/>
            <p:nvPr/>
          </p:nvSpPr>
          <p:spPr>
            <a:xfrm>
              <a:off x="3160344" y="1811362"/>
              <a:ext cx="221172" cy="221172"/>
            </a:xfrm>
            <a:custGeom>
              <a:avLst/>
              <a:gdLst/>
              <a:ahLst/>
              <a:cxnLst/>
              <a:rect l="l" t="t" r="r" b="b"/>
              <a:pathLst>
                <a:path w="11176" h="11176" extrusionOk="0">
                  <a:moveTo>
                    <a:pt x="5605" y="1"/>
                  </a:moveTo>
                  <a:cubicBezTo>
                    <a:pt x="2503" y="1"/>
                    <a:pt x="1" y="2503"/>
                    <a:pt x="1" y="5605"/>
                  </a:cubicBezTo>
                  <a:cubicBezTo>
                    <a:pt x="1" y="8674"/>
                    <a:pt x="2503" y="11176"/>
                    <a:pt x="5605" y="11176"/>
                  </a:cubicBezTo>
                  <a:cubicBezTo>
                    <a:pt x="8674" y="11176"/>
                    <a:pt x="11176" y="8674"/>
                    <a:pt x="11176" y="5605"/>
                  </a:cubicBezTo>
                  <a:cubicBezTo>
                    <a:pt x="11176" y="2503"/>
                    <a:pt x="8674" y="1"/>
                    <a:pt x="5605" y="1"/>
                  </a:cubicBezTo>
                  <a:close/>
                </a:path>
              </a:pathLst>
            </a:custGeom>
            <a:solidFill>
              <a:srgbClr val="FF0000"/>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9" name="Google Shape;1372;p30">
              <a:extLst>
                <a:ext uri="{FF2B5EF4-FFF2-40B4-BE49-F238E27FC236}">
                  <a16:creationId xmlns:a16="http://schemas.microsoft.com/office/drawing/2014/main" id="{6D0E6B8C-5A42-88E0-83BA-56A390138027}"/>
                </a:ext>
              </a:extLst>
            </p:cNvPr>
            <p:cNvSpPr/>
            <p:nvPr/>
          </p:nvSpPr>
          <p:spPr>
            <a:xfrm>
              <a:off x="1563796" y="5123613"/>
              <a:ext cx="3774006" cy="1107724"/>
            </a:xfrm>
            <a:custGeom>
              <a:avLst/>
              <a:gdLst/>
              <a:ahLst/>
              <a:cxnLst/>
              <a:rect l="l" t="t" r="r" b="b"/>
              <a:pathLst>
                <a:path w="190703" h="55974" extrusionOk="0">
                  <a:moveTo>
                    <a:pt x="0" y="0"/>
                  </a:moveTo>
                  <a:cubicBezTo>
                    <a:pt x="18680" y="33391"/>
                    <a:pt x="54372" y="55974"/>
                    <a:pt x="95368" y="55974"/>
                  </a:cubicBezTo>
                  <a:cubicBezTo>
                    <a:pt x="136331" y="55974"/>
                    <a:pt x="172023" y="33391"/>
                    <a:pt x="190703" y="0"/>
                  </a:cubicBezTo>
                  <a:close/>
                </a:path>
              </a:pathLst>
            </a:custGeom>
            <a:solidFill>
              <a:schemeClr val="tx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376;p30">
              <a:extLst>
                <a:ext uri="{FF2B5EF4-FFF2-40B4-BE49-F238E27FC236}">
                  <a16:creationId xmlns:a16="http://schemas.microsoft.com/office/drawing/2014/main" id="{761C68DE-32A7-B5F2-9E1A-5FAAEE5C1184}"/>
                </a:ext>
              </a:extLst>
            </p:cNvPr>
            <p:cNvSpPr/>
            <p:nvPr/>
          </p:nvSpPr>
          <p:spPr>
            <a:xfrm>
              <a:off x="2911502" y="4510487"/>
              <a:ext cx="973706" cy="580281"/>
            </a:xfrm>
            <a:custGeom>
              <a:avLst/>
              <a:gdLst/>
              <a:ahLst/>
              <a:cxnLst/>
              <a:rect l="l" t="t" r="r" b="b"/>
              <a:pathLst>
                <a:path w="49202" h="29322" extrusionOk="0">
                  <a:moveTo>
                    <a:pt x="9774" y="1"/>
                  </a:moveTo>
                  <a:cubicBezTo>
                    <a:pt x="9774" y="16312"/>
                    <a:pt x="3303" y="25485"/>
                    <a:pt x="901" y="28354"/>
                  </a:cubicBezTo>
                  <a:cubicBezTo>
                    <a:pt x="334" y="29021"/>
                    <a:pt x="0" y="29322"/>
                    <a:pt x="0" y="29322"/>
                  </a:cubicBezTo>
                  <a:lnTo>
                    <a:pt x="49202" y="29322"/>
                  </a:lnTo>
                  <a:cubicBezTo>
                    <a:pt x="49202" y="29322"/>
                    <a:pt x="39428" y="20048"/>
                    <a:pt x="39428" y="1"/>
                  </a:cubicBezTo>
                  <a:close/>
                </a:path>
              </a:pathLst>
            </a:custGeom>
            <a:solidFill>
              <a:schemeClr val="tx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1" name="Google Shape;1377;p30">
              <a:extLst>
                <a:ext uri="{FF2B5EF4-FFF2-40B4-BE49-F238E27FC236}">
                  <a16:creationId xmlns:a16="http://schemas.microsoft.com/office/drawing/2014/main" id="{1E884710-CF72-28BF-9EBB-1DC17C7F8EF6}"/>
                </a:ext>
              </a:extLst>
            </p:cNvPr>
            <p:cNvSpPr/>
            <p:nvPr/>
          </p:nvSpPr>
          <p:spPr>
            <a:xfrm>
              <a:off x="2929313" y="4510487"/>
              <a:ext cx="762487" cy="594806"/>
            </a:xfrm>
            <a:custGeom>
              <a:avLst/>
              <a:gdLst/>
              <a:ahLst/>
              <a:cxnLst/>
              <a:rect l="l" t="t" r="r" b="b"/>
              <a:pathLst>
                <a:path w="38529" h="30056" extrusionOk="0">
                  <a:moveTo>
                    <a:pt x="8874" y="1"/>
                  </a:moveTo>
                  <a:cubicBezTo>
                    <a:pt x="8874" y="16312"/>
                    <a:pt x="2403" y="25485"/>
                    <a:pt x="1" y="28354"/>
                  </a:cubicBezTo>
                  <a:lnTo>
                    <a:pt x="2102" y="29322"/>
                  </a:lnTo>
                  <a:lnTo>
                    <a:pt x="3670" y="30055"/>
                  </a:lnTo>
                  <a:cubicBezTo>
                    <a:pt x="4337" y="29855"/>
                    <a:pt x="4971" y="29588"/>
                    <a:pt x="5572" y="29322"/>
                  </a:cubicBezTo>
                  <a:cubicBezTo>
                    <a:pt x="18748" y="23684"/>
                    <a:pt x="18948" y="9407"/>
                    <a:pt x="18948" y="9407"/>
                  </a:cubicBezTo>
                  <a:lnTo>
                    <a:pt x="38528" y="1"/>
                  </a:lnTo>
                  <a:close/>
                </a:path>
              </a:pathLst>
            </a:custGeom>
            <a:solidFill>
              <a:schemeClr val="tx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378;p30">
              <a:extLst>
                <a:ext uri="{FF2B5EF4-FFF2-40B4-BE49-F238E27FC236}">
                  <a16:creationId xmlns:a16="http://schemas.microsoft.com/office/drawing/2014/main" id="{B7FA2AB3-63B0-C8EA-B164-055B88280EFE}"/>
                </a:ext>
              </a:extLst>
            </p:cNvPr>
            <p:cNvSpPr/>
            <p:nvPr/>
          </p:nvSpPr>
          <p:spPr>
            <a:xfrm>
              <a:off x="1713444" y="2314369"/>
              <a:ext cx="3370013" cy="2246458"/>
            </a:xfrm>
            <a:custGeom>
              <a:avLst/>
              <a:gdLst/>
              <a:ahLst/>
              <a:cxnLst/>
              <a:rect l="l" t="t" r="r" b="b"/>
              <a:pathLst>
                <a:path w="170289" h="113515" extrusionOk="0">
                  <a:moveTo>
                    <a:pt x="3102" y="0"/>
                  </a:moveTo>
                  <a:cubicBezTo>
                    <a:pt x="1401" y="0"/>
                    <a:pt x="0" y="1368"/>
                    <a:pt x="0" y="3102"/>
                  </a:cubicBezTo>
                  <a:lnTo>
                    <a:pt x="0" y="110412"/>
                  </a:lnTo>
                  <a:cubicBezTo>
                    <a:pt x="0" y="112114"/>
                    <a:pt x="1401" y="113515"/>
                    <a:pt x="3102" y="113515"/>
                  </a:cubicBezTo>
                  <a:lnTo>
                    <a:pt x="167186" y="113515"/>
                  </a:lnTo>
                  <a:cubicBezTo>
                    <a:pt x="168887" y="113515"/>
                    <a:pt x="170288" y="112114"/>
                    <a:pt x="170288" y="110412"/>
                  </a:cubicBezTo>
                  <a:lnTo>
                    <a:pt x="170288" y="3102"/>
                  </a:lnTo>
                  <a:cubicBezTo>
                    <a:pt x="170288" y="1368"/>
                    <a:pt x="168887" y="0"/>
                    <a:pt x="167186" y="0"/>
                  </a:cubicBezTo>
                  <a:close/>
                </a:path>
              </a:pathLst>
            </a:custGeom>
            <a:solidFill>
              <a:schemeClr val="tx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3" name="Google Shape;1379;p30">
              <a:extLst>
                <a:ext uri="{FF2B5EF4-FFF2-40B4-BE49-F238E27FC236}">
                  <a16:creationId xmlns:a16="http://schemas.microsoft.com/office/drawing/2014/main" id="{D5D9C020-8BD0-8979-FFFA-E770C480F9DD}"/>
                </a:ext>
              </a:extLst>
            </p:cNvPr>
            <p:cNvSpPr/>
            <p:nvPr/>
          </p:nvSpPr>
          <p:spPr>
            <a:xfrm>
              <a:off x="1858652" y="2458924"/>
              <a:ext cx="978336" cy="978336"/>
            </a:xfrm>
            <a:custGeom>
              <a:avLst/>
              <a:gdLst/>
              <a:ahLst/>
              <a:cxnLst/>
              <a:rect l="l" t="t" r="r" b="b"/>
              <a:pathLst>
                <a:path w="49436" h="49436" extrusionOk="0">
                  <a:moveTo>
                    <a:pt x="1" y="0"/>
                  </a:moveTo>
                  <a:lnTo>
                    <a:pt x="1" y="49436"/>
                  </a:lnTo>
                  <a:lnTo>
                    <a:pt x="49436" y="49436"/>
                  </a:lnTo>
                  <a:lnTo>
                    <a:pt x="49436"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380;p30">
              <a:extLst>
                <a:ext uri="{FF2B5EF4-FFF2-40B4-BE49-F238E27FC236}">
                  <a16:creationId xmlns:a16="http://schemas.microsoft.com/office/drawing/2014/main" id="{A95CD731-1E14-3FBB-3946-3E5E8E88CF3F}"/>
                </a:ext>
              </a:extLst>
            </p:cNvPr>
            <p:cNvSpPr/>
            <p:nvPr/>
          </p:nvSpPr>
          <p:spPr>
            <a:xfrm>
              <a:off x="2836899" y="2458924"/>
              <a:ext cx="978356" cy="978336"/>
            </a:xfrm>
            <a:custGeom>
              <a:avLst/>
              <a:gdLst/>
              <a:ahLst/>
              <a:cxnLst/>
              <a:rect l="l" t="t" r="r" b="b"/>
              <a:pathLst>
                <a:path w="49437" h="49436" extrusionOk="0">
                  <a:moveTo>
                    <a:pt x="1" y="0"/>
                  </a:moveTo>
                  <a:lnTo>
                    <a:pt x="1" y="49436"/>
                  </a:lnTo>
                  <a:lnTo>
                    <a:pt x="49436" y="49436"/>
                  </a:lnTo>
                  <a:lnTo>
                    <a:pt x="49436" y="0"/>
                  </a:ln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5" name="Google Shape;1381;p30">
              <a:extLst>
                <a:ext uri="{FF2B5EF4-FFF2-40B4-BE49-F238E27FC236}">
                  <a16:creationId xmlns:a16="http://schemas.microsoft.com/office/drawing/2014/main" id="{4B1D30E4-C937-7F5C-793A-B20ED0A0ED5F}"/>
                </a:ext>
              </a:extLst>
            </p:cNvPr>
            <p:cNvSpPr/>
            <p:nvPr/>
          </p:nvSpPr>
          <p:spPr>
            <a:xfrm>
              <a:off x="1858652" y="3437174"/>
              <a:ext cx="978336" cy="978336"/>
            </a:xfrm>
            <a:custGeom>
              <a:avLst/>
              <a:gdLst/>
              <a:ahLst/>
              <a:cxnLst/>
              <a:rect l="l" t="t" r="r" b="b"/>
              <a:pathLst>
                <a:path w="49436" h="49436" extrusionOk="0">
                  <a:moveTo>
                    <a:pt x="1" y="1"/>
                  </a:moveTo>
                  <a:lnTo>
                    <a:pt x="1" y="49436"/>
                  </a:lnTo>
                  <a:lnTo>
                    <a:pt x="49436" y="49436"/>
                  </a:lnTo>
                  <a:lnTo>
                    <a:pt x="49436" y="1"/>
                  </a:lnTo>
                  <a:close/>
                </a:path>
              </a:pathLst>
            </a:custGeom>
            <a:solidFill>
              <a:schemeClr val="accent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6" name="Google Shape;1382;p30">
              <a:extLst>
                <a:ext uri="{FF2B5EF4-FFF2-40B4-BE49-F238E27FC236}">
                  <a16:creationId xmlns:a16="http://schemas.microsoft.com/office/drawing/2014/main" id="{9E872F93-261A-B2C5-0766-4E7A507F4257}"/>
                </a:ext>
              </a:extLst>
            </p:cNvPr>
            <p:cNvSpPr/>
            <p:nvPr/>
          </p:nvSpPr>
          <p:spPr>
            <a:xfrm>
              <a:off x="2836899" y="3437174"/>
              <a:ext cx="978356" cy="978336"/>
            </a:xfrm>
            <a:custGeom>
              <a:avLst/>
              <a:gdLst/>
              <a:ahLst/>
              <a:cxnLst/>
              <a:rect l="l" t="t" r="r" b="b"/>
              <a:pathLst>
                <a:path w="49437" h="49436" extrusionOk="0">
                  <a:moveTo>
                    <a:pt x="1" y="1"/>
                  </a:moveTo>
                  <a:lnTo>
                    <a:pt x="1" y="49436"/>
                  </a:lnTo>
                  <a:lnTo>
                    <a:pt x="49436" y="49436"/>
                  </a:lnTo>
                  <a:lnTo>
                    <a:pt x="49436" y="1"/>
                  </a:ln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7" name="Google Shape;1383;p30">
              <a:extLst>
                <a:ext uri="{FF2B5EF4-FFF2-40B4-BE49-F238E27FC236}">
                  <a16:creationId xmlns:a16="http://schemas.microsoft.com/office/drawing/2014/main" id="{52EF1FA0-148F-D6F2-03AF-10B7C6E561A1}"/>
                </a:ext>
              </a:extLst>
            </p:cNvPr>
            <p:cNvSpPr/>
            <p:nvPr/>
          </p:nvSpPr>
          <p:spPr>
            <a:xfrm>
              <a:off x="3815167" y="2458924"/>
              <a:ext cx="1122903" cy="1956653"/>
            </a:xfrm>
            <a:custGeom>
              <a:avLst/>
              <a:gdLst/>
              <a:ahLst/>
              <a:cxnLst/>
              <a:rect l="l" t="t" r="r" b="b"/>
              <a:pathLst>
                <a:path w="56741" h="98871" extrusionOk="0">
                  <a:moveTo>
                    <a:pt x="0" y="0"/>
                  </a:moveTo>
                  <a:lnTo>
                    <a:pt x="0" y="98871"/>
                  </a:lnTo>
                  <a:lnTo>
                    <a:pt x="56741" y="98871"/>
                  </a:lnTo>
                  <a:lnTo>
                    <a:pt x="56741" y="0"/>
                  </a:lnTo>
                  <a:close/>
                </a:path>
              </a:pathLst>
            </a:custGeom>
            <a:solidFill>
              <a:schemeClr val="accent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8" name="Google Shape;1384;p30">
              <a:extLst>
                <a:ext uri="{FF2B5EF4-FFF2-40B4-BE49-F238E27FC236}">
                  <a16:creationId xmlns:a16="http://schemas.microsoft.com/office/drawing/2014/main" id="{8AFE3AC2-D3AC-D921-BDF3-8B5FA38A8BF2}"/>
                </a:ext>
              </a:extLst>
            </p:cNvPr>
            <p:cNvSpPr/>
            <p:nvPr/>
          </p:nvSpPr>
          <p:spPr>
            <a:xfrm>
              <a:off x="2069874" y="2673849"/>
              <a:ext cx="555207" cy="447887"/>
            </a:xfrm>
            <a:custGeom>
              <a:avLst/>
              <a:gdLst/>
              <a:ahLst/>
              <a:cxnLst/>
              <a:rect l="l" t="t" r="r" b="b"/>
              <a:pathLst>
                <a:path w="28055" h="22632" extrusionOk="0">
                  <a:moveTo>
                    <a:pt x="14005" y="0"/>
                  </a:moveTo>
                  <a:cubicBezTo>
                    <a:pt x="10607" y="0"/>
                    <a:pt x="8874" y="1648"/>
                    <a:pt x="8874" y="1648"/>
                  </a:cubicBezTo>
                  <a:cubicBezTo>
                    <a:pt x="8577" y="1572"/>
                    <a:pt x="8290" y="1535"/>
                    <a:pt x="8011" y="1535"/>
                  </a:cubicBezTo>
                  <a:cubicBezTo>
                    <a:pt x="1624" y="1535"/>
                    <a:pt x="1" y="20862"/>
                    <a:pt x="1" y="20862"/>
                  </a:cubicBezTo>
                  <a:cubicBezTo>
                    <a:pt x="5037" y="22170"/>
                    <a:pt x="9543" y="22632"/>
                    <a:pt x="13393" y="22632"/>
                  </a:cubicBezTo>
                  <a:cubicBezTo>
                    <a:pt x="22598" y="22632"/>
                    <a:pt x="28054" y="19995"/>
                    <a:pt x="28054" y="19995"/>
                  </a:cubicBezTo>
                  <a:cubicBezTo>
                    <a:pt x="28054" y="19995"/>
                    <a:pt x="24585" y="2282"/>
                    <a:pt x="16946" y="381"/>
                  </a:cubicBezTo>
                  <a:cubicBezTo>
                    <a:pt x="15857" y="108"/>
                    <a:pt x="14876" y="0"/>
                    <a:pt x="14005" y="0"/>
                  </a:cubicBezTo>
                  <a:close/>
                </a:path>
              </a:pathLst>
            </a:custGeom>
            <a:solidFill>
              <a:srgbClr val="1D1D1B"/>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9" name="Google Shape;1385;p30">
              <a:extLst>
                <a:ext uri="{FF2B5EF4-FFF2-40B4-BE49-F238E27FC236}">
                  <a16:creationId xmlns:a16="http://schemas.microsoft.com/office/drawing/2014/main" id="{5FA099E0-C96B-48EF-EF69-85E4C24DABA1}"/>
                </a:ext>
              </a:extLst>
            </p:cNvPr>
            <p:cNvSpPr/>
            <p:nvPr/>
          </p:nvSpPr>
          <p:spPr>
            <a:xfrm>
              <a:off x="1990681" y="3080722"/>
              <a:ext cx="713626" cy="356497"/>
            </a:xfrm>
            <a:custGeom>
              <a:avLst/>
              <a:gdLst/>
              <a:ahLst/>
              <a:cxnLst/>
              <a:rect l="l" t="t" r="r" b="b"/>
              <a:pathLst>
                <a:path w="36060" h="18014" extrusionOk="0">
                  <a:moveTo>
                    <a:pt x="18046" y="1"/>
                  </a:moveTo>
                  <a:lnTo>
                    <a:pt x="10808" y="601"/>
                  </a:lnTo>
                  <a:cubicBezTo>
                    <a:pt x="6004" y="1002"/>
                    <a:pt x="2102" y="4637"/>
                    <a:pt x="1368" y="9374"/>
                  </a:cubicBezTo>
                  <a:lnTo>
                    <a:pt x="0" y="18014"/>
                  </a:lnTo>
                  <a:lnTo>
                    <a:pt x="36059" y="18014"/>
                  </a:lnTo>
                  <a:lnTo>
                    <a:pt x="34691" y="9374"/>
                  </a:lnTo>
                  <a:cubicBezTo>
                    <a:pt x="33958" y="4637"/>
                    <a:pt x="30055" y="1002"/>
                    <a:pt x="25251" y="601"/>
                  </a:cubicBezTo>
                  <a:lnTo>
                    <a:pt x="18046" y="1"/>
                  </a:lnTo>
                  <a:close/>
                </a:path>
              </a:pathLst>
            </a:custGeom>
            <a:solidFill>
              <a:srgbClr val="CB2027"/>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20" name="Google Shape;1386;p30">
              <a:extLst>
                <a:ext uri="{FF2B5EF4-FFF2-40B4-BE49-F238E27FC236}">
                  <a16:creationId xmlns:a16="http://schemas.microsoft.com/office/drawing/2014/main" id="{74652450-7D18-BC07-C41E-B202246E62B4}"/>
                </a:ext>
              </a:extLst>
            </p:cNvPr>
            <p:cNvSpPr/>
            <p:nvPr/>
          </p:nvSpPr>
          <p:spPr>
            <a:xfrm>
              <a:off x="2299600" y="2985677"/>
              <a:ext cx="95724" cy="164395"/>
            </a:xfrm>
            <a:custGeom>
              <a:avLst/>
              <a:gdLst/>
              <a:ahLst/>
              <a:cxnLst/>
              <a:rect l="l" t="t" r="r" b="b"/>
              <a:pathLst>
                <a:path w="4837" h="8307" extrusionOk="0">
                  <a:moveTo>
                    <a:pt x="0" y="0"/>
                  </a:moveTo>
                  <a:lnTo>
                    <a:pt x="0" y="5905"/>
                  </a:lnTo>
                  <a:cubicBezTo>
                    <a:pt x="0" y="7239"/>
                    <a:pt x="1101" y="8306"/>
                    <a:pt x="2435" y="8306"/>
                  </a:cubicBezTo>
                  <a:cubicBezTo>
                    <a:pt x="3770" y="8306"/>
                    <a:pt x="4837" y="7239"/>
                    <a:pt x="4837" y="5905"/>
                  </a:cubicBezTo>
                  <a:lnTo>
                    <a:pt x="4837" y="0"/>
                  </a:lnTo>
                  <a:close/>
                </a:path>
              </a:pathLst>
            </a:custGeom>
            <a:solidFill>
              <a:srgbClr val="F0BCBC"/>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21" name="Google Shape;1387;p30">
              <a:extLst>
                <a:ext uri="{FF2B5EF4-FFF2-40B4-BE49-F238E27FC236}">
                  <a16:creationId xmlns:a16="http://schemas.microsoft.com/office/drawing/2014/main" id="{76E53E34-033D-EFBD-911E-A999193B83F5}"/>
                </a:ext>
              </a:extLst>
            </p:cNvPr>
            <p:cNvSpPr/>
            <p:nvPr/>
          </p:nvSpPr>
          <p:spPr>
            <a:xfrm>
              <a:off x="3450799" y="2572432"/>
              <a:ext cx="188143" cy="247493"/>
            </a:xfrm>
            <a:custGeom>
              <a:avLst/>
              <a:gdLst/>
              <a:ahLst/>
              <a:cxnLst/>
              <a:rect l="l" t="t" r="r" b="b"/>
              <a:pathLst>
                <a:path w="9507" h="12506" extrusionOk="0">
                  <a:moveTo>
                    <a:pt x="4743" y="0"/>
                  </a:moveTo>
                  <a:cubicBezTo>
                    <a:pt x="3225" y="0"/>
                    <a:pt x="1701" y="942"/>
                    <a:pt x="867" y="2270"/>
                  </a:cubicBezTo>
                  <a:cubicBezTo>
                    <a:pt x="267" y="3271"/>
                    <a:pt x="0" y="4472"/>
                    <a:pt x="0" y="5706"/>
                  </a:cubicBezTo>
                  <a:cubicBezTo>
                    <a:pt x="33" y="6506"/>
                    <a:pt x="167" y="7274"/>
                    <a:pt x="367" y="8041"/>
                  </a:cubicBezTo>
                  <a:cubicBezTo>
                    <a:pt x="834" y="9709"/>
                    <a:pt x="2068" y="11010"/>
                    <a:pt x="3202" y="12311"/>
                  </a:cubicBezTo>
                  <a:cubicBezTo>
                    <a:pt x="3574" y="12444"/>
                    <a:pt x="3965" y="12505"/>
                    <a:pt x="4358" y="12505"/>
                  </a:cubicBezTo>
                  <a:cubicBezTo>
                    <a:pt x="4848" y="12505"/>
                    <a:pt x="5341" y="12410"/>
                    <a:pt x="5804" y="12244"/>
                  </a:cubicBezTo>
                  <a:cubicBezTo>
                    <a:pt x="6872" y="11877"/>
                    <a:pt x="7806" y="11110"/>
                    <a:pt x="8373" y="10142"/>
                  </a:cubicBezTo>
                  <a:cubicBezTo>
                    <a:pt x="9440" y="8441"/>
                    <a:pt x="9507" y="6240"/>
                    <a:pt x="9006" y="4272"/>
                  </a:cubicBezTo>
                  <a:cubicBezTo>
                    <a:pt x="8573" y="2570"/>
                    <a:pt x="7639" y="836"/>
                    <a:pt x="6004" y="235"/>
                  </a:cubicBezTo>
                  <a:cubicBezTo>
                    <a:pt x="5595" y="74"/>
                    <a:pt x="5169" y="0"/>
                    <a:pt x="4743" y="0"/>
                  </a:cubicBezTo>
                  <a:close/>
                </a:path>
              </a:pathLst>
            </a:custGeom>
            <a:solidFill>
              <a:srgbClr val="1D1D1B"/>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22" name="Google Shape;1388;p30">
              <a:extLst>
                <a:ext uri="{FF2B5EF4-FFF2-40B4-BE49-F238E27FC236}">
                  <a16:creationId xmlns:a16="http://schemas.microsoft.com/office/drawing/2014/main" id="{94E1291E-0F9F-154A-513A-8CE4BD7B224B}"/>
                </a:ext>
              </a:extLst>
            </p:cNvPr>
            <p:cNvSpPr/>
            <p:nvPr/>
          </p:nvSpPr>
          <p:spPr>
            <a:xfrm>
              <a:off x="3450799" y="2685325"/>
              <a:ext cx="114880" cy="134592"/>
            </a:xfrm>
            <a:custGeom>
              <a:avLst/>
              <a:gdLst/>
              <a:ahLst/>
              <a:cxnLst/>
              <a:rect l="l" t="t" r="r" b="b"/>
              <a:pathLst>
                <a:path w="5805" h="6801" extrusionOk="0">
                  <a:moveTo>
                    <a:pt x="0" y="1"/>
                  </a:moveTo>
                  <a:cubicBezTo>
                    <a:pt x="33" y="801"/>
                    <a:pt x="167" y="1569"/>
                    <a:pt x="367" y="2336"/>
                  </a:cubicBezTo>
                  <a:cubicBezTo>
                    <a:pt x="834" y="4004"/>
                    <a:pt x="2068" y="5305"/>
                    <a:pt x="3202" y="6606"/>
                  </a:cubicBezTo>
                  <a:cubicBezTo>
                    <a:pt x="3574" y="6739"/>
                    <a:pt x="3965" y="6800"/>
                    <a:pt x="4358" y="6800"/>
                  </a:cubicBezTo>
                  <a:cubicBezTo>
                    <a:pt x="4848" y="6800"/>
                    <a:pt x="5341" y="6705"/>
                    <a:pt x="5804" y="6539"/>
                  </a:cubicBezTo>
                  <a:cubicBezTo>
                    <a:pt x="5771" y="5038"/>
                    <a:pt x="5204" y="3537"/>
                    <a:pt x="4270" y="2403"/>
                  </a:cubicBezTo>
                  <a:cubicBezTo>
                    <a:pt x="3202" y="1135"/>
                    <a:pt x="1668" y="234"/>
                    <a:pt x="0" y="1"/>
                  </a:cubicBezTo>
                  <a:close/>
                </a:path>
              </a:pathLst>
            </a:custGeom>
            <a:solidFill>
              <a:srgbClr val="55AC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23" name="Google Shape;1389;p30">
              <a:extLst>
                <a:ext uri="{FF2B5EF4-FFF2-40B4-BE49-F238E27FC236}">
                  <a16:creationId xmlns:a16="http://schemas.microsoft.com/office/drawing/2014/main" id="{CF6D09D2-2945-E63C-9A6D-D40C58AA4C2F}"/>
                </a:ext>
              </a:extLst>
            </p:cNvPr>
            <p:cNvSpPr/>
            <p:nvPr/>
          </p:nvSpPr>
          <p:spPr>
            <a:xfrm>
              <a:off x="3149797" y="2671810"/>
              <a:ext cx="390812" cy="331739"/>
            </a:xfrm>
            <a:custGeom>
              <a:avLst/>
              <a:gdLst/>
              <a:ahLst/>
              <a:cxnLst/>
              <a:rect l="l" t="t" r="r" b="b"/>
              <a:pathLst>
                <a:path w="19748" h="16763" extrusionOk="0">
                  <a:moveTo>
                    <a:pt x="9888" y="0"/>
                  </a:moveTo>
                  <a:cubicBezTo>
                    <a:pt x="9469" y="0"/>
                    <a:pt x="9042" y="27"/>
                    <a:pt x="8606" y="83"/>
                  </a:cubicBezTo>
                  <a:cubicBezTo>
                    <a:pt x="2135" y="917"/>
                    <a:pt x="0" y="6621"/>
                    <a:pt x="467" y="9724"/>
                  </a:cubicBezTo>
                  <a:lnTo>
                    <a:pt x="12176" y="16762"/>
                  </a:lnTo>
                  <a:cubicBezTo>
                    <a:pt x="12176" y="16762"/>
                    <a:pt x="12183" y="16762"/>
                    <a:pt x="12196" y="16762"/>
                  </a:cubicBezTo>
                  <a:cubicBezTo>
                    <a:pt x="12632" y="16762"/>
                    <a:pt x="19748" y="16668"/>
                    <a:pt x="19748" y="10524"/>
                  </a:cubicBezTo>
                  <a:cubicBezTo>
                    <a:pt x="19748" y="5204"/>
                    <a:pt x="15685" y="0"/>
                    <a:pt x="9888" y="0"/>
                  </a:cubicBezTo>
                  <a:close/>
                </a:path>
              </a:pathLst>
            </a:custGeom>
            <a:solidFill>
              <a:srgbClr val="1D1D1B"/>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24" name="Google Shape;1390;p30">
              <a:extLst>
                <a:ext uri="{FF2B5EF4-FFF2-40B4-BE49-F238E27FC236}">
                  <a16:creationId xmlns:a16="http://schemas.microsoft.com/office/drawing/2014/main" id="{8EC4ED62-2230-F546-2E73-6B25B33CAA8D}"/>
                </a:ext>
              </a:extLst>
            </p:cNvPr>
            <p:cNvSpPr/>
            <p:nvPr/>
          </p:nvSpPr>
          <p:spPr>
            <a:xfrm>
              <a:off x="2968928" y="3080722"/>
              <a:ext cx="713626" cy="356497"/>
            </a:xfrm>
            <a:custGeom>
              <a:avLst/>
              <a:gdLst/>
              <a:ahLst/>
              <a:cxnLst/>
              <a:rect l="l" t="t" r="r" b="b"/>
              <a:pathLst>
                <a:path w="36060" h="18014" extrusionOk="0">
                  <a:moveTo>
                    <a:pt x="18047" y="1"/>
                  </a:moveTo>
                  <a:lnTo>
                    <a:pt x="10808" y="601"/>
                  </a:lnTo>
                  <a:cubicBezTo>
                    <a:pt x="6005" y="1002"/>
                    <a:pt x="2102" y="4637"/>
                    <a:pt x="1368" y="9374"/>
                  </a:cubicBezTo>
                  <a:lnTo>
                    <a:pt x="0" y="18014"/>
                  </a:lnTo>
                  <a:lnTo>
                    <a:pt x="36059" y="18014"/>
                  </a:lnTo>
                  <a:lnTo>
                    <a:pt x="34692" y="9374"/>
                  </a:lnTo>
                  <a:cubicBezTo>
                    <a:pt x="33958" y="4637"/>
                    <a:pt x="30055" y="1002"/>
                    <a:pt x="25252" y="601"/>
                  </a:cubicBezTo>
                  <a:lnTo>
                    <a:pt x="18047" y="1"/>
                  </a:lnTo>
                  <a:close/>
                </a:path>
              </a:pathLst>
            </a:custGeom>
            <a:solidFill>
              <a:srgbClr val="1D1D1B"/>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25" name="Google Shape;1391;p30">
              <a:extLst>
                <a:ext uri="{FF2B5EF4-FFF2-40B4-BE49-F238E27FC236}">
                  <a16:creationId xmlns:a16="http://schemas.microsoft.com/office/drawing/2014/main" id="{F4800AA6-5652-4C7B-E97B-C7B9EAF431BB}"/>
                </a:ext>
              </a:extLst>
            </p:cNvPr>
            <p:cNvSpPr/>
            <p:nvPr/>
          </p:nvSpPr>
          <p:spPr>
            <a:xfrm>
              <a:off x="3277848" y="2985677"/>
              <a:ext cx="110923" cy="195427"/>
            </a:xfrm>
            <a:custGeom>
              <a:avLst/>
              <a:gdLst/>
              <a:ahLst/>
              <a:cxnLst/>
              <a:rect l="l" t="t" r="r" b="b"/>
              <a:pathLst>
                <a:path w="5605" h="9875" extrusionOk="0">
                  <a:moveTo>
                    <a:pt x="0" y="0"/>
                  </a:moveTo>
                  <a:lnTo>
                    <a:pt x="0" y="7072"/>
                  </a:lnTo>
                  <a:cubicBezTo>
                    <a:pt x="0" y="8607"/>
                    <a:pt x="1268" y="9874"/>
                    <a:pt x="2802" y="9874"/>
                  </a:cubicBezTo>
                  <a:cubicBezTo>
                    <a:pt x="4370" y="9874"/>
                    <a:pt x="5604" y="8607"/>
                    <a:pt x="5604" y="7072"/>
                  </a:cubicBezTo>
                  <a:lnTo>
                    <a:pt x="5604" y="0"/>
                  </a:lnTo>
                  <a:close/>
                </a:path>
              </a:pathLst>
            </a:custGeom>
            <a:solidFill>
              <a:srgbClr val="F0BCBC"/>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26" name="Google Shape;1392;p30">
              <a:extLst>
                <a:ext uri="{FF2B5EF4-FFF2-40B4-BE49-F238E27FC236}">
                  <a16:creationId xmlns:a16="http://schemas.microsoft.com/office/drawing/2014/main" id="{5EED95C0-FFC9-37B4-3F60-3D258C4302A5}"/>
                </a:ext>
              </a:extLst>
            </p:cNvPr>
            <p:cNvSpPr/>
            <p:nvPr/>
          </p:nvSpPr>
          <p:spPr>
            <a:xfrm>
              <a:off x="3130640" y="2757951"/>
              <a:ext cx="324160" cy="293109"/>
            </a:xfrm>
            <a:custGeom>
              <a:avLst/>
              <a:gdLst/>
              <a:ahLst/>
              <a:cxnLst/>
              <a:rect l="l" t="t" r="r" b="b"/>
              <a:pathLst>
                <a:path w="16380" h="14811" extrusionOk="0">
                  <a:moveTo>
                    <a:pt x="8340" y="0"/>
                  </a:moveTo>
                  <a:cubicBezTo>
                    <a:pt x="8340" y="0"/>
                    <a:pt x="3036" y="1168"/>
                    <a:pt x="1435" y="5371"/>
                  </a:cubicBezTo>
                  <a:cubicBezTo>
                    <a:pt x="1435" y="5371"/>
                    <a:pt x="1" y="14811"/>
                    <a:pt x="8173" y="14811"/>
                  </a:cubicBezTo>
                  <a:cubicBezTo>
                    <a:pt x="16379" y="14811"/>
                    <a:pt x="16046" y="7706"/>
                    <a:pt x="16179" y="6138"/>
                  </a:cubicBezTo>
                  <a:lnTo>
                    <a:pt x="16179" y="6138"/>
                  </a:lnTo>
                  <a:cubicBezTo>
                    <a:pt x="16179" y="6138"/>
                    <a:pt x="16031" y="6158"/>
                    <a:pt x="15773" y="6158"/>
                  </a:cubicBezTo>
                  <a:cubicBezTo>
                    <a:pt x="14512" y="6158"/>
                    <a:pt x="10610" y="5676"/>
                    <a:pt x="8340" y="0"/>
                  </a:cubicBezTo>
                  <a:close/>
                </a:path>
              </a:pathLst>
            </a:custGeom>
            <a:solidFill>
              <a:srgbClr val="F0BCBC"/>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27" name="Google Shape;1393;p30">
              <a:extLst>
                <a:ext uri="{FF2B5EF4-FFF2-40B4-BE49-F238E27FC236}">
                  <a16:creationId xmlns:a16="http://schemas.microsoft.com/office/drawing/2014/main" id="{F3D8D8B1-AB78-D856-C130-2681F71AFB70}"/>
                </a:ext>
              </a:extLst>
            </p:cNvPr>
            <p:cNvSpPr/>
            <p:nvPr/>
          </p:nvSpPr>
          <p:spPr>
            <a:xfrm>
              <a:off x="3401289" y="2875693"/>
              <a:ext cx="110508" cy="72371"/>
            </a:xfrm>
            <a:custGeom>
              <a:avLst/>
              <a:gdLst/>
              <a:ahLst/>
              <a:cxnLst/>
              <a:rect l="l" t="t" r="r" b="b"/>
              <a:pathLst>
                <a:path w="5584" h="3657" extrusionOk="0">
                  <a:moveTo>
                    <a:pt x="3305" y="0"/>
                  </a:moveTo>
                  <a:cubicBezTo>
                    <a:pt x="2125" y="0"/>
                    <a:pt x="1068" y="1422"/>
                    <a:pt x="1068" y="1422"/>
                  </a:cubicBezTo>
                  <a:lnTo>
                    <a:pt x="0" y="3023"/>
                  </a:lnTo>
                  <a:cubicBezTo>
                    <a:pt x="1047" y="3472"/>
                    <a:pt x="1931" y="3657"/>
                    <a:pt x="2650" y="3657"/>
                  </a:cubicBezTo>
                  <a:cubicBezTo>
                    <a:pt x="4978" y="3657"/>
                    <a:pt x="5584" y="1719"/>
                    <a:pt x="4437" y="521"/>
                  </a:cubicBezTo>
                  <a:cubicBezTo>
                    <a:pt x="4067" y="144"/>
                    <a:pt x="3680" y="0"/>
                    <a:pt x="3305" y="0"/>
                  </a:cubicBezTo>
                  <a:close/>
                </a:path>
              </a:pathLst>
            </a:custGeom>
            <a:solidFill>
              <a:srgbClr val="F0BCBC"/>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28" name="Google Shape;1394;p30">
              <a:extLst>
                <a:ext uri="{FF2B5EF4-FFF2-40B4-BE49-F238E27FC236}">
                  <a16:creationId xmlns:a16="http://schemas.microsoft.com/office/drawing/2014/main" id="{45DCA513-925A-46AE-DC7A-AB275A9C5589}"/>
                </a:ext>
              </a:extLst>
            </p:cNvPr>
            <p:cNvSpPr/>
            <p:nvPr/>
          </p:nvSpPr>
          <p:spPr>
            <a:xfrm>
              <a:off x="4013844" y="2654318"/>
              <a:ext cx="222499" cy="222479"/>
            </a:xfrm>
            <a:custGeom>
              <a:avLst/>
              <a:gdLst/>
              <a:ahLst/>
              <a:cxnLst/>
              <a:rect l="l" t="t" r="r" b="b"/>
              <a:pathLst>
                <a:path w="11243" h="11242" extrusionOk="0">
                  <a:moveTo>
                    <a:pt x="5638" y="0"/>
                  </a:moveTo>
                  <a:cubicBezTo>
                    <a:pt x="2536" y="0"/>
                    <a:pt x="1" y="2535"/>
                    <a:pt x="1" y="5637"/>
                  </a:cubicBezTo>
                  <a:cubicBezTo>
                    <a:pt x="1" y="8706"/>
                    <a:pt x="2536" y="11241"/>
                    <a:pt x="5638" y="11241"/>
                  </a:cubicBezTo>
                  <a:cubicBezTo>
                    <a:pt x="8707" y="11241"/>
                    <a:pt x="11242" y="8706"/>
                    <a:pt x="11242" y="5637"/>
                  </a:cubicBezTo>
                  <a:cubicBezTo>
                    <a:pt x="11242" y="2535"/>
                    <a:pt x="8707" y="0"/>
                    <a:pt x="5638" y="0"/>
                  </a:cubicBez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29" name="Google Shape;1395;p30">
              <a:extLst>
                <a:ext uri="{FF2B5EF4-FFF2-40B4-BE49-F238E27FC236}">
                  <a16:creationId xmlns:a16="http://schemas.microsoft.com/office/drawing/2014/main" id="{F3ECD18A-450E-E239-91A8-DD824638516B}"/>
                </a:ext>
              </a:extLst>
            </p:cNvPr>
            <p:cNvSpPr/>
            <p:nvPr/>
          </p:nvSpPr>
          <p:spPr>
            <a:xfrm>
              <a:off x="4333983" y="2735510"/>
              <a:ext cx="405358" cy="85157"/>
            </a:xfrm>
            <a:custGeom>
              <a:avLst/>
              <a:gdLst/>
              <a:ahLst/>
              <a:cxnLst/>
              <a:rect l="l" t="t" r="r" b="b"/>
              <a:pathLst>
                <a:path w="20483" h="4303" extrusionOk="0">
                  <a:moveTo>
                    <a:pt x="1" y="0"/>
                  </a:moveTo>
                  <a:lnTo>
                    <a:pt x="1" y="4303"/>
                  </a:lnTo>
                  <a:lnTo>
                    <a:pt x="20482" y="4303"/>
                  </a:lnTo>
                  <a:lnTo>
                    <a:pt x="20482"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0" name="Google Shape;1396;p30">
              <a:extLst>
                <a:ext uri="{FF2B5EF4-FFF2-40B4-BE49-F238E27FC236}">
                  <a16:creationId xmlns:a16="http://schemas.microsoft.com/office/drawing/2014/main" id="{4B2C86A4-CB3C-431C-48A9-353C6A8C628F}"/>
                </a:ext>
              </a:extLst>
            </p:cNvPr>
            <p:cNvSpPr/>
            <p:nvPr/>
          </p:nvSpPr>
          <p:spPr>
            <a:xfrm>
              <a:off x="4013844" y="2986331"/>
              <a:ext cx="222499" cy="221826"/>
            </a:xfrm>
            <a:custGeom>
              <a:avLst/>
              <a:gdLst/>
              <a:ahLst/>
              <a:cxnLst/>
              <a:rect l="l" t="t" r="r" b="b"/>
              <a:pathLst>
                <a:path w="11243" h="11209" extrusionOk="0">
                  <a:moveTo>
                    <a:pt x="5638" y="1"/>
                  </a:moveTo>
                  <a:cubicBezTo>
                    <a:pt x="2536" y="1"/>
                    <a:pt x="1" y="2503"/>
                    <a:pt x="1" y="5605"/>
                  </a:cubicBezTo>
                  <a:cubicBezTo>
                    <a:pt x="1" y="8707"/>
                    <a:pt x="2536" y="11209"/>
                    <a:pt x="5638" y="11209"/>
                  </a:cubicBezTo>
                  <a:cubicBezTo>
                    <a:pt x="8707" y="11209"/>
                    <a:pt x="11242" y="8707"/>
                    <a:pt x="11242" y="5605"/>
                  </a:cubicBezTo>
                  <a:cubicBezTo>
                    <a:pt x="11242" y="2503"/>
                    <a:pt x="8707" y="1"/>
                    <a:pt x="5638" y="1"/>
                  </a:cubicBez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1" name="Google Shape;1397;p30">
              <a:extLst>
                <a:ext uri="{FF2B5EF4-FFF2-40B4-BE49-F238E27FC236}">
                  <a16:creationId xmlns:a16="http://schemas.microsoft.com/office/drawing/2014/main" id="{DF902CE0-BF47-0760-8366-AF42926A82C0}"/>
                </a:ext>
              </a:extLst>
            </p:cNvPr>
            <p:cNvSpPr/>
            <p:nvPr/>
          </p:nvSpPr>
          <p:spPr>
            <a:xfrm>
              <a:off x="4333983" y="3066869"/>
              <a:ext cx="405358" cy="85177"/>
            </a:xfrm>
            <a:custGeom>
              <a:avLst/>
              <a:gdLst/>
              <a:ahLst/>
              <a:cxnLst/>
              <a:rect l="l" t="t" r="r" b="b"/>
              <a:pathLst>
                <a:path w="20483" h="4304" extrusionOk="0">
                  <a:moveTo>
                    <a:pt x="1" y="0"/>
                  </a:moveTo>
                  <a:lnTo>
                    <a:pt x="1" y="4303"/>
                  </a:lnTo>
                  <a:lnTo>
                    <a:pt x="20482" y="4303"/>
                  </a:lnTo>
                  <a:lnTo>
                    <a:pt x="20482"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2" name="Google Shape;1398;p30">
              <a:extLst>
                <a:ext uri="{FF2B5EF4-FFF2-40B4-BE49-F238E27FC236}">
                  <a16:creationId xmlns:a16="http://schemas.microsoft.com/office/drawing/2014/main" id="{0105D1C1-A3B1-A5D2-EB94-72430F79021B}"/>
                </a:ext>
              </a:extLst>
            </p:cNvPr>
            <p:cNvSpPr/>
            <p:nvPr/>
          </p:nvSpPr>
          <p:spPr>
            <a:xfrm>
              <a:off x="4013844" y="3317710"/>
              <a:ext cx="222499" cy="221806"/>
            </a:xfrm>
            <a:custGeom>
              <a:avLst/>
              <a:gdLst/>
              <a:ahLst/>
              <a:cxnLst/>
              <a:rect l="l" t="t" r="r" b="b"/>
              <a:pathLst>
                <a:path w="11243" h="11208" extrusionOk="0">
                  <a:moveTo>
                    <a:pt x="5638" y="0"/>
                  </a:moveTo>
                  <a:cubicBezTo>
                    <a:pt x="2536" y="0"/>
                    <a:pt x="1" y="2535"/>
                    <a:pt x="1" y="5604"/>
                  </a:cubicBezTo>
                  <a:cubicBezTo>
                    <a:pt x="1" y="8706"/>
                    <a:pt x="2536" y="11208"/>
                    <a:pt x="5638" y="11208"/>
                  </a:cubicBezTo>
                  <a:cubicBezTo>
                    <a:pt x="8707" y="11208"/>
                    <a:pt x="11242" y="8706"/>
                    <a:pt x="11242" y="5604"/>
                  </a:cubicBezTo>
                  <a:cubicBezTo>
                    <a:pt x="11242" y="2535"/>
                    <a:pt x="8707" y="0"/>
                    <a:pt x="5638" y="0"/>
                  </a:cubicBez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3" name="Google Shape;1399;p30">
              <a:extLst>
                <a:ext uri="{FF2B5EF4-FFF2-40B4-BE49-F238E27FC236}">
                  <a16:creationId xmlns:a16="http://schemas.microsoft.com/office/drawing/2014/main" id="{B5EFF6D1-68FF-8918-DF76-013861B9F689}"/>
                </a:ext>
              </a:extLst>
            </p:cNvPr>
            <p:cNvSpPr/>
            <p:nvPr/>
          </p:nvSpPr>
          <p:spPr>
            <a:xfrm>
              <a:off x="4333983" y="3398902"/>
              <a:ext cx="405358" cy="85157"/>
            </a:xfrm>
            <a:custGeom>
              <a:avLst/>
              <a:gdLst/>
              <a:ahLst/>
              <a:cxnLst/>
              <a:rect l="l" t="t" r="r" b="b"/>
              <a:pathLst>
                <a:path w="20483" h="4303" extrusionOk="0">
                  <a:moveTo>
                    <a:pt x="1" y="0"/>
                  </a:moveTo>
                  <a:lnTo>
                    <a:pt x="1" y="4303"/>
                  </a:lnTo>
                  <a:lnTo>
                    <a:pt x="20482" y="4303"/>
                  </a:lnTo>
                  <a:lnTo>
                    <a:pt x="20482"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4" name="Google Shape;1400;p30">
              <a:extLst>
                <a:ext uri="{FF2B5EF4-FFF2-40B4-BE49-F238E27FC236}">
                  <a16:creationId xmlns:a16="http://schemas.microsoft.com/office/drawing/2014/main" id="{C766DA9E-6FB0-6F76-10EA-9DECE9A5AD44}"/>
                </a:ext>
              </a:extLst>
            </p:cNvPr>
            <p:cNvSpPr/>
            <p:nvPr/>
          </p:nvSpPr>
          <p:spPr>
            <a:xfrm>
              <a:off x="4013844" y="3649723"/>
              <a:ext cx="222499" cy="221826"/>
            </a:xfrm>
            <a:custGeom>
              <a:avLst/>
              <a:gdLst/>
              <a:ahLst/>
              <a:cxnLst/>
              <a:rect l="l" t="t" r="r" b="b"/>
              <a:pathLst>
                <a:path w="11243" h="11209" extrusionOk="0">
                  <a:moveTo>
                    <a:pt x="5638" y="1"/>
                  </a:moveTo>
                  <a:cubicBezTo>
                    <a:pt x="2536" y="1"/>
                    <a:pt x="1" y="2503"/>
                    <a:pt x="1" y="5605"/>
                  </a:cubicBezTo>
                  <a:cubicBezTo>
                    <a:pt x="1" y="8707"/>
                    <a:pt x="2536" y="11209"/>
                    <a:pt x="5638" y="11209"/>
                  </a:cubicBezTo>
                  <a:cubicBezTo>
                    <a:pt x="8707" y="11209"/>
                    <a:pt x="11242" y="8707"/>
                    <a:pt x="11242" y="5605"/>
                  </a:cubicBezTo>
                  <a:cubicBezTo>
                    <a:pt x="11242" y="2503"/>
                    <a:pt x="8707" y="1"/>
                    <a:pt x="5638" y="1"/>
                  </a:cubicBez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5" name="Google Shape;1401;p30">
              <a:extLst>
                <a:ext uri="{FF2B5EF4-FFF2-40B4-BE49-F238E27FC236}">
                  <a16:creationId xmlns:a16="http://schemas.microsoft.com/office/drawing/2014/main" id="{8AE3B205-E305-999E-F547-5C94DC4EB1B5}"/>
                </a:ext>
              </a:extLst>
            </p:cNvPr>
            <p:cNvSpPr/>
            <p:nvPr/>
          </p:nvSpPr>
          <p:spPr>
            <a:xfrm>
              <a:off x="4333983" y="3730263"/>
              <a:ext cx="405358" cy="85177"/>
            </a:xfrm>
            <a:custGeom>
              <a:avLst/>
              <a:gdLst/>
              <a:ahLst/>
              <a:cxnLst/>
              <a:rect l="l" t="t" r="r" b="b"/>
              <a:pathLst>
                <a:path w="20483" h="4304" extrusionOk="0">
                  <a:moveTo>
                    <a:pt x="1" y="0"/>
                  </a:moveTo>
                  <a:lnTo>
                    <a:pt x="1" y="4303"/>
                  </a:lnTo>
                  <a:lnTo>
                    <a:pt x="20482" y="4303"/>
                  </a:lnTo>
                  <a:lnTo>
                    <a:pt x="20482"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6" name="Google Shape;1402;p30">
              <a:extLst>
                <a:ext uri="{FF2B5EF4-FFF2-40B4-BE49-F238E27FC236}">
                  <a16:creationId xmlns:a16="http://schemas.microsoft.com/office/drawing/2014/main" id="{8DDE7B5F-B377-4D16-DD9E-9B07B96242FA}"/>
                </a:ext>
              </a:extLst>
            </p:cNvPr>
            <p:cNvSpPr/>
            <p:nvPr/>
          </p:nvSpPr>
          <p:spPr>
            <a:xfrm>
              <a:off x="4013844" y="4027309"/>
              <a:ext cx="724847" cy="192774"/>
            </a:xfrm>
            <a:custGeom>
              <a:avLst/>
              <a:gdLst/>
              <a:ahLst/>
              <a:cxnLst/>
              <a:rect l="l" t="t" r="r" b="b"/>
              <a:pathLst>
                <a:path w="36627" h="9741" extrusionOk="0">
                  <a:moveTo>
                    <a:pt x="1" y="0"/>
                  </a:moveTo>
                  <a:lnTo>
                    <a:pt x="1" y="9740"/>
                  </a:lnTo>
                  <a:lnTo>
                    <a:pt x="36627" y="9740"/>
                  </a:lnTo>
                  <a:lnTo>
                    <a:pt x="36627" y="0"/>
                  </a:lnTo>
                  <a:close/>
                </a:path>
              </a:pathLst>
            </a:custGeom>
            <a:solidFill>
              <a:srgbClr val="FFFF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7" name="Google Shape;1403;p30">
              <a:extLst>
                <a:ext uri="{FF2B5EF4-FFF2-40B4-BE49-F238E27FC236}">
                  <a16:creationId xmlns:a16="http://schemas.microsoft.com/office/drawing/2014/main" id="{FFF90F63-B25B-70CA-E832-7E2722EF31E6}"/>
                </a:ext>
              </a:extLst>
            </p:cNvPr>
            <p:cNvSpPr/>
            <p:nvPr/>
          </p:nvSpPr>
          <p:spPr>
            <a:xfrm>
              <a:off x="2195295" y="2793590"/>
              <a:ext cx="304350" cy="227109"/>
            </a:xfrm>
            <a:custGeom>
              <a:avLst/>
              <a:gdLst/>
              <a:ahLst/>
              <a:cxnLst/>
              <a:rect l="l" t="t" r="r" b="b"/>
              <a:pathLst>
                <a:path w="15379" h="11476" extrusionOk="0">
                  <a:moveTo>
                    <a:pt x="3470" y="0"/>
                  </a:moveTo>
                  <a:cubicBezTo>
                    <a:pt x="1569" y="0"/>
                    <a:pt x="1" y="1535"/>
                    <a:pt x="1" y="3470"/>
                  </a:cubicBezTo>
                  <a:lnTo>
                    <a:pt x="1" y="3770"/>
                  </a:lnTo>
                  <a:cubicBezTo>
                    <a:pt x="1" y="8040"/>
                    <a:pt x="3470" y="11475"/>
                    <a:pt x="7706" y="11475"/>
                  </a:cubicBezTo>
                  <a:cubicBezTo>
                    <a:pt x="11943" y="11475"/>
                    <a:pt x="15378" y="8040"/>
                    <a:pt x="15378" y="3770"/>
                  </a:cubicBezTo>
                  <a:lnTo>
                    <a:pt x="14278" y="3770"/>
                  </a:lnTo>
                  <a:cubicBezTo>
                    <a:pt x="10808" y="3770"/>
                    <a:pt x="7406" y="2702"/>
                    <a:pt x="4537" y="701"/>
                  </a:cubicBezTo>
                  <a:lnTo>
                    <a:pt x="3470" y="0"/>
                  </a:lnTo>
                  <a:close/>
                </a:path>
              </a:pathLst>
            </a:custGeom>
            <a:solidFill>
              <a:srgbClr val="F0BCBC"/>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1404;p30">
              <a:extLst>
                <a:ext uri="{FF2B5EF4-FFF2-40B4-BE49-F238E27FC236}">
                  <a16:creationId xmlns:a16="http://schemas.microsoft.com/office/drawing/2014/main" id="{D1475448-D10B-DC36-03DC-A08CEC8CA617}"/>
                </a:ext>
              </a:extLst>
            </p:cNvPr>
            <p:cNvSpPr/>
            <p:nvPr/>
          </p:nvSpPr>
          <p:spPr>
            <a:xfrm>
              <a:off x="3015135" y="3555748"/>
              <a:ext cx="645628" cy="627560"/>
            </a:xfrm>
            <a:custGeom>
              <a:avLst/>
              <a:gdLst/>
              <a:ahLst/>
              <a:cxnLst/>
              <a:rect l="l" t="t" r="r" b="b"/>
              <a:pathLst>
                <a:path w="32624" h="31711" extrusionOk="0">
                  <a:moveTo>
                    <a:pt x="14808" y="0"/>
                  </a:moveTo>
                  <a:cubicBezTo>
                    <a:pt x="13584" y="0"/>
                    <a:pt x="12364" y="497"/>
                    <a:pt x="11509" y="1414"/>
                  </a:cubicBezTo>
                  <a:cubicBezTo>
                    <a:pt x="11430" y="1410"/>
                    <a:pt x="11350" y="1407"/>
                    <a:pt x="11269" y="1407"/>
                  </a:cubicBezTo>
                  <a:cubicBezTo>
                    <a:pt x="10134" y="1407"/>
                    <a:pt x="8717" y="1839"/>
                    <a:pt x="7939" y="2648"/>
                  </a:cubicBezTo>
                  <a:cubicBezTo>
                    <a:pt x="7139" y="3516"/>
                    <a:pt x="6738" y="4783"/>
                    <a:pt x="6905" y="5984"/>
                  </a:cubicBezTo>
                  <a:cubicBezTo>
                    <a:pt x="6822" y="5977"/>
                    <a:pt x="6737" y="5974"/>
                    <a:pt x="6653" y="5974"/>
                  </a:cubicBezTo>
                  <a:cubicBezTo>
                    <a:pt x="5522" y="5974"/>
                    <a:pt x="4319" y="6583"/>
                    <a:pt x="3636" y="7452"/>
                  </a:cubicBezTo>
                  <a:cubicBezTo>
                    <a:pt x="2869" y="8386"/>
                    <a:pt x="2602" y="9687"/>
                    <a:pt x="2936" y="10854"/>
                  </a:cubicBezTo>
                  <a:cubicBezTo>
                    <a:pt x="1335" y="12088"/>
                    <a:pt x="868" y="14924"/>
                    <a:pt x="1735" y="16758"/>
                  </a:cubicBezTo>
                  <a:cubicBezTo>
                    <a:pt x="801" y="17526"/>
                    <a:pt x="267" y="18893"/>
                    <a:pt x="134" y="20094"/>
                  </a:cubicBezTo>
                  <a:cubicBezTo>
                    <a:pt x="0" y="21295"/>
                    <a:pt x="367" y="22563"/>
                    <a:pt x="1101" y="23497"/>
                  </a:cubicBezTo>
                  <a:cubicBezTo>
                    <a:pt x="434" y="25098"/>
                    <a:pt x="534" y="26966"/>
                    <a:pt x="1401" y="28500"/>
                  </a:cubicBezTo>
                  <a:cubicBezTo>
                    <a:pt x="2269" y="30001"/>
                    <a:pt x="3836" y="31069"/>
                    <a:pt x="5571" y="31335"/>
                  </a:cubicBezTo>
                  <a:cubicBezTo>
                    <a:pt x="7408" y="31607"/>
                    <a:pt x="9257" y="31710"/>
                    <a:pt x="11112" y="31710"/>
                  </a:cubicBezTo>
                  <a:cubicBezTo>
                    <a:pt x="16331" y="31710"/>
                    <a:pt x="21602" y="30890"/>
                    <a:pt x="26819" y="30668"/>
                  </a:cubicBezTo>
                  <a:cubicBezTo>
                    <a:pt x="26850" y="30669"/>
                    <a:pt x="26880" y="30669"/>
                    <a:pt x="26911" y="30669"/>
                  </a:cubicBezTo>
                  <a:cubicBezTo>
                    <a:pt x="28581" y="30669"/>
                    <a:pt x="30239" y="29775"/>
                    <a:pt x="31156" y="28367"/>
                  </a:cubicBezTo>
                  <a:cubicBezTo>
                    <a:pt x="32090" y="26932"/>
                    <a:pt x="32090" y="24764"/>
                    <a:pt x="31389" y="23230"/>
                  </a:cubicBezTo>
                  <a:cubicBezTo>
                    <a:pt x="32624" y="21295"/>
                    <a:pt x="32457" y="18193"/>
                    <a:pt x="30922" y="16491"/>
                  </a:cubicBezTo>
                  <a:cubicBezTo>
                    <a:pt x="31256" y="15324"/>
                    <a:pt x="31123" y="14023"/>
                    <a:pt x="30489" y="13022"/>
                  </a:cubicBezTo>
                  <a:cubicBezTo>
                    <a:pt x="29855" y="11988"/>
                    <a:pt x="28721" y="11021"/>
                    <a:pt x="27520" y="10821"/>
                  </a:cubicBezTo>
                  <a:cubicBezTo>
                    <a:pt x="27753" y="9553"/>
                    <a:pt x="27420" y="8186"/>
                    <a:pt x="26586" y="7151"/>
                  </a:cubicBezTo>
                  <a:cubicBezTo>
                    <a:pt x="25752" y="6151"/>
                    <a:pt x="24518" y="5650"/>
                    <a:pt x="23217" y="5617"/>
                  </a:cubicBezTo>
                  <a:cubicBezTo>
                    <a:pt x="22796" y="3579"/>
                    <a:pt x="20714" y="2043"/>
                    <a:pt x="18611" y="2043"/>
                  </a:cubicBezTo>
                  <a:cubicBezTo>
                    <a:pt x="18545" y="2043"/>
                    <a:pt x="18479" y="2045"/>
                    <a:pt x="18413" y="2048"/>
                  </a:cubicBezTo>
                  <a:cubicBezTo>
                    <a:pt x="17713" y="914"/>
                    <a:pt x="16479" y="146"/>
                    <a:pt x="15144" y="13"/>
                  </a:cubicBezTo>
                  <a:cubicBezTo>
                    <a:pt x="15032" y="5"/>
                    <a:pt x="14920" y="0"/>
                    <a:pt x="14808" y="0"/>
                  </a:cubicBezTo>
                  <a:close/>
                </a:path>
              </a:pathLst>
            </a:custGeom>
            <a:solidFill>
              <a:srgbClr val="1D1D1B"/>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1405;p30">
              <a:extLst>
                <a:ext uri="{FF2B5EF4-FFF2-40B4-BE49-F238E27FC236}">
                  <a16:creationId xmlns:a16="http://schemas.microsoft.com/office/drawing/2014/main" id="{C029134B-757D-4448-1F78-08774D62CF21}"/>
                </a:ext>
              </a:extLst>
            </p:cNvPr>
            <p:cNvSpPr/>
            <p:nvPr/>
          </p:nvSpPr>
          <p:spPr>
            <a:xfrm>
              <a:off x="2968928" y="4058990"/>
              <a:ext cx="713626" cy="356477"/>
            </a:xfrm>
            <a:custGeom>
              <a:avLst/>
              <a:gdLst/>
              <a:ahLst/>
              <a:cxnLst/>
              <a:rect l="l" t="t" r="r" b="b"/>
              <a:pathLst>
                <a:path w="36060" h="18013" extrusionOk="0">
                  <a:moveTo>
                    <a:pt x="18047" y="0"/>
                  </a:moveTo>
                  <a:lnTo>
                    <a:pt x="10808" y="601"/>
                  </a:lnTo>
                  <a:cubicBezTo>
                    <a:pt x="6005" y="1001"/>
                    <a:pt x="2102" y="4637"/>
                    <a:pt x="1368" y="9374"/>
                  </a:cubicBezTo>
                  <a:lnTo>
                    <a:pt x="0" y="18013"/>
                  </a:lnTo>
                  <a:lnTo>
                    <a:pt x="36059" y="18013"/>
                  </a:lnTo>
                  <a:lnTo>
                    <a:pt x="34692" y="9374"/>
                  </a:lnTo>
                  <a:cubicBezTo>
                    <a:pt x="33958" y="4637"/>
                    <a:pt x="30055" y="1001"/>
                    <a:pt x="25252" y="601"/>
                  </a:cubicBezTo>
                  <a:lnTo>
                    <a:pt x="18047" y="0"/>
                  </a:lnTo>
                  <a:close/>
                </a:path>
              </a:pathLst>
            </a:custGeom>
            <a:solidFill>
              <a:srgbClr val="833AB4"/>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1406;p30">
              <a:extLst>
                <a:ext uri="{FF2B5EF4-FFF2-40B4-BE49-F238E27FC236}">
                  <a16:creationId xmlns:a16="http://schemas.microsoft.com/office/drawing/2014/main" id="{39CFA17A-AF90-AC92-78C6-DCC7356232E3}"/>
                </a:ext>
              </a:extLst>
            </p:cNvPr>
            <p:cNvSpPr/>
            <p:nvPr/>
          </p:nvSpPr>
          <p:spPr>
            <a:xfrm>
              <a:off x="3277848" y="3963927"/>
              <a:ext cx="95744" cy="164395"/>
            </a:xfrm>
            <a:custGeom>
              <a:avLst/>
              <a:gdLst/>
              <a:ahLst/>
              <a:cxnLst/>
              <a:rect l="l" t="t" r="r" b="b"/>
              <a:pathLst>
                <a:path w="4838" h="8307" extrusionOk="0">
                  <a:moveTo>
                    <a:pt x="0" y="1"/>
                  </a:moveTo>
                  <a:lnTo>
                    <a:pt x="0" y="5905"/>
                  </a:lnTo>
                  <a:cubicBezTo>
                    <a:pt x="0" y="7239"/>
                    <a:pt x="1101" y="8307"/>
                    <a:pt x="2436" y="8307"/>
                  </a:cubicBezTo>
                  <a:cubicBezTo>
                    <a:pt x="3770" y="8307"/>
                    <a:pt x="4837" y="7239"/>
                    <a:pt x="4837" y="5905"/>
                  </a:cubicBezTo>
                  <a:lnTo>
                    <a:pt x="4837" y="1"/>
                  </a:lnTo>
                  <a:close/>
                </a:path>
              </a:pathLst>
            </a:custGeom>
            <a:solidFill>
              <a:srgbClr val="F0BCBC"/>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1407;p30">
              <a:extLst>
                <a:ext uri="{FF2B5EF4-FFF2-40B4-BE49-F238E27FC236}">
                  <a16:creationId xmlns:a16="http://schemas.microsoft.com/office/drawing/2014/main" id="{D6A87868-2E9B-4D91-F649-6F05E22365C9}"/>
                </a:ext>
              </a:extLst>
            </p:cNvPr>
            <p:cNvSpPr/>
            <p:nvPr/>
          </p:nvSpPr>
          <p:spPr>
            <a:xfrm>
              <a:off x="3173562" y="3751377"/>
              <a:ext cx="304330" cy="247572"/>
            </a:xfrm>
            <a:custGeom>
              <a:avLst/>
              <a:gdLst/>
              <a:ahLst/>
              <a:cxnLst/>
              <a:rect l="l" t="t" r="r" b="b"/>
              <a:pathLst>
                <a:path w="15378" h="12510" extrusionOk="0">
                  <a:moveTo>
                    <a:pt x="2168" y="1"/>
                  </a:moveTo>
                  <a:cubicBezTo>
                    <a:pt x="1935" y="968"/>
                    <a:pt x="1001" y="1935"/>
                    <a:pt x="0" y="1935"/>
                  </a:cubicBezTo>
                  <a:lnTo>
                    <a:pt x="0" y="4504"/>
                  </a:lnTo>
                  <a:lnTo>
                    <a:pt x="0" y="4804"/>
                  </a:lnTo>
                  <a:cubicBezTo>
                    <a:pt x="0" y="9074"/>
                    <a:pt x="3436" y="12510"/>
                    <a:pt x="7706" y="12510"/>
                  </a:cubicBezTo>
                  <a:cubicBezTo>
                    <a:pt x="11942" y="12510"/>
                    <a:pt x="15378" y="9074"/>
                    <a:pt x="15378" y="4804"/>
                  </a:cubicBezTo>
                  <a:lnTo>
                    <a:pt x="15378" y="4804"/>
                  </a:lnTo>
                  <a:cubicBezTo>
                    <a:pt x="15213" y="4844"/>
                    <a:pt x="15046" y="4863"/>
                    <a:pt x="14880" y="4863"/>
                  </a:cubicBezTo>
                  <a:cubicBezTo>
                    <a:pt x="13930" y="4863"/>
                    <a:pt x="13003" y="4245"/>
                    <a:pt x="12776" y="3336"/>
                  </a:cubicBezTo>
                  <a:cubicBezTo>
                    <a:pt x="12285" y="3645"/>
                    <a:pt x="11705" y="3794"/>
                    <a:pt x="11124" y="3794"/>
                  </a:cubicBezTo>
                  <a:cubicBezTo>
                    <a:pt x="10324" y="3794"/>
                    <a:pt x="9520" y="3511"/>
                    <a:pt x="8940" y="2970"/>
                  </a:cubicBezTo>
                  <a:cubicBezTo>
                    <a:pt x="8439" y="2469"/>
                    <a:pt x="8039" y="1769"/>
                    <a:pt x="7339" y="1602"/>
                  </a:cubicBezTo>
                  <a:cubicBezTo>
                    <a:pt x="7227" y="1574"/>
                    <a:pt x="7115" y="1562"/>
                    <a:pt x="7003" y="1562"/>
                  </a:cubicBezTo>
                  <a:cubicBezTo>
                    <a:pt x="6448" y="1562"/>
                    <a:pt x="5892" y="1858"/>
                    <a:pt x="5337" y="1969"/>
                  </a:cubicBezTo>
                  <a:cubicBezTo>
                    <a:pt x="5130" y="2017"/>
                    <a:pt x="4922" y="2040"/>
                    <a:pt x="4717" y="2040"/>
                  </a:cubicBezTo>
                  <a:cubicBezTo>
                    <a:pt x="3504" y="2040"/>
                    <a:pt x="2397" y="1228"/>
                    <a:pt x="2168" y="1"/>
                  </a:cubicBezTo>
                  <a:close/>
                </a:path>
              </a:pathLst>
            </a:custGeom>
            <a:solidFill>
              <a:srgbClr val="F0BCBC"/>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1408;p30">
              <a:extLst>
                <a:ext uri="{FF2B5EF4-FFF2-40B4-BE49-F238E27FC236}">
                  <a16:creationId xmlns:a16="http://schemas.microsoft.com/office/drawing/2014/main" id="{5995DD74-538C-BE5D-434E-E7648D95C88C}"/>
                </a:ext>
              </a:extLst>
            </p:cNvPr>
            <p:cNvSpPr/>
            <p:nvPr/>
          </p:nvSpPr>
          <p:spPr>
            <a:xfrm>
              <a:off x="2077908" y="3635634"/>
              <a:ext cx="522733" cy="488100"/>
            </a:xfrm>
            <a:custGeom>
              <a:avLst/>
              <a:gdLst/>
              <a:ahLst/>
              <a:cxnLst/>
              <a:rect l="l" t="t" r="r" b="b"/>
              <a:pathLst>
                <a:path w="26414" h="24664" extrusionOk="0">
                  <a:moveTo>
                    <a:pt x="14770" y="1"/>
                  </a:moveTo>
                  <a:cubicBezTo>
                    <a:pt x="11142" y="1"/>
                    <a:pt x="9335" y="2681"/>
                    <a:pt x="9335" y="2681"/>
                  </a:cubicBezTo>
                  <a:cubicBezTo>
                    <a:pt x="9046" y="2636"/>
                    <a:pt x="8768" y="2615"/>
                    <a:pt x="8502" y="2615"/>
                  </a:cubicBezTo>
                  <a:cubicBezTo>
                    <a:pt x="0" y="2615"/>
                    <a:pt x="3231" y="24663"/>
                    <a:pt x="3231" y="24663"/>
                  </a:cubicBezTo>
                  <a:lnTo>
                    <a:pt x="24346" y="24663"/>
                  </a:lnTo>
                  <a:cubicBezTo>
                    <a:pt x="26414" y="9886"/>
                    <a:pt x="24613" y="3548"/>
                    <a:pt x="18475" y="846"/>
                  </a:cubicBezTo>
                  <a:cubicBezTo>
                    <a:pt x="17080" y="236"/>
                    <a:pt x="15845" y="1"/>
                    <a:pt x="14770" y="1"/>
                  </a:cubicBezTo>
                  <a:close/>
                </a:path>
              </a:pathLst>
            </a:custGeom>
            <a:solidFill>
              <a:srgbClr val="1D1D1B"/>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1409;p30">
              <a:extLst>
                <a:ext uri="{FF2B5EF4-FFF2-40B4-BE49-F238E27FC236}">
                  <a16:creationId xmlns:a16="http://schemas.microsoft.com/office/drawing/2014/main" id="{08E372F8-96AA-437E-FD2B-97509814FB42}"/>
                </a:ext>
              </a:extLst>
            </p:cNvPr>
            <p:cNvSpPr/>
            <p:nvPr/>
          </p:nvSpPr>
          <p:spPr>
            <a:xfrm>
              <a:off x="1990681" y="4058990"/>
              <a:ext cx="713626" cy="356477"/>
            </a:xfrm>
            <a:custGeom>
              <a:avLst/>
              <a:gdLst/>
              <a:ahLst/>
              <a:cxnLst/>
              <a:rect l="l" t="t" r="r" b="b"/>
              <a:pathLst>
                <a:path w="36060" h="18013" extrusionOk="0">
                  <a:moveTo>
                    <a:pt x="18046" y="0"/>
                  </a:moveTo>
                  <a:lnTo>
                    <a:pt x="10808" y="601"/>
                  </a:lnTo>
                  <a:cubicBezTo>
                    <a:pt x="6004" y="1001"/>
                    <a:pt x="2102" y="4637"/>
                    <a:pt x="1368" y="9374"/>
                  </a:cubicBezTo>
                  <a:lnTo>
                    <a:pt x="0" y="18013"/>
                  </a:lnTo>
                  <a:lnTo>
                    <a:pt x="36059" y="18013"/>
                  </a:lnTo>
                  <a:lnTo>
                    <a:pt x="34691" y="9374"/>
                  </a:lnTo>
                  <a:cubicBezTo>
                    <a:pt x="33958" y="4637"/>
                    <a:pt x="30055" y="1001"/>
                    <a:pt x="25251" y="601"/>
                  </a:cubicBezTo>
                  <a:lnTo>
                    <a:pt x="18046" y="0"/>
                  </a:lnTo>
                  <a:close/>
                </a:path>
              </a:pathLst>
            </a:custGeom>
            <a:solidFill>
              <a:srgbClr val="55ACF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4" name="Google Shape;1410;p30">
              <a:extLst>
                <a:ext uri="{FF2B5EF4-FFF2-40B4-BE49-F238E27FC236}">
                  <a16:creationId xmlns:a16="http://schemas.microsoft.com/office/drawing/2014/main" id="{6247E14D-8EFD-3264-0397-9C858F041D64}"/>
                </a:ext>
              </a:extLst>
            </p:cNvPr>
            <p:cNvSpPr/>
            <p:nvPr/>
          </p:nvSpPr>
          <p:spPr>
            <a:xfrm>
              <a:off x="2299600" y="3963927"/>
              <a:ext cx="95724" cy="164395"/>
            </a:xfrm>
            <a:custGeom>
              <a:avLst/>
              <a:gdLst/>
              <a:ahLst/>
              <a:cxnLst/>
              <a:rect l="l" t="t" r="r" b="b"/>
              <a:pathLst>
                <a:path w="4837" h="8307" extrusionOk="0">
                  <a:moveTo>
                    <a:pt x="0" y="1"/>
                  </a:moveTo>
                  <a:lnTo>
                    <a:pt x="0" y="5905"/>
                  </a:lnTo>
                  <a:cubicBezTo>
                    <a:pt x="0" y="7239"/>
                    <a:pt x="1101" y="8307"/>
                    <a:pt x="2435" y="8307"/>
                  </a:cubicBezTo>
                  <a:cubicBezTo>
                    <a:pt x="3770" y="8307"/>
                    <a:pt x="4837" y="7239"/>
                    <a:pt x="4837" y="5905"/>
                  </a:cubicBezTo>
                  <a:lnTo>
                    <a:pt x="4837" y="1"/>
                  </a:lnTo>
                  <a:close/>
                </a:path>
              </a:pathLst>
            </a:custGeom>
            <a:solidFill>
              <a:srgbClr val="F0BCBC"/>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5" name="Google Shape;1411;p30">
              <a:extLst>
                <a:ext uri="{FF2B5EF4-FFF2-40B4-BE49-F238E27FC236}">
                  <a16:creationId xmlns:a16="http://schemas.microsoft.com/office/drawing/2014/main" id="{B20CE531-E8A4-3512-C797-AE957CCD4E53}"/>
                </a:ext>
              </a:extLst>
            </p:cNvPr>
            <p:cNvSpPr/>
            <p:nvPr/>
          </p:nvSpPr>
          <p:spPr>
            <a:xfrm>
              <a:off x="2195295" y="3771838"/>
              <a:ext cx="304350" cy="227109"/>
            </a:xfrm>
            <a:custGeom>
              <a:avLst/>
              <a:gdLst/>
              <a:ahLst/>
              <a:cxnLst/>
              <a:rect l="l" t="t" r="r" b="b"/>
              <a:pathLst>
                <a:path w="15379" h="11476" extrusionOk="0">
                  <a:moveTo>
                    <a:pt x="3470" y="1"/>
                  </a:moveTo>
                  <a:cubicBezTo>
                    <a:pt x="1569" y="1"/>
                    <a:pt x="1" y="1535"/>
                    <a:pt x="1" y="3470"/>
                  </a:cubicBezTo>
                  <a:lnTo>
                    <a:pt x="1" y="3770"/>
                  </a:lnTo>
                  <a:cubicBezTo>
                    <a:pt x="1" y="8040"/>
                    <a:pt x="3470" y="11476"/>
                    <a:pt x="7706" y="11476"/>
                  </a:cubicBezTo>
                  <a:cubicBezTo>
                    <a:pt x="11943" y="11476"/>
                    <a:pt x="15378" y="8040"/>
                    <a:pt x="15378" y="3770"/>
                  </a:cubicBezTo>
                  <a:lnTo>
                    <a:pt x="14278" y="3770"/>
                  </a:lnTo>
                  <a:cubicBezTo>
                    <a:pt x="10808" y="3770"/>
                    <a:pt x="7406" y="2669"/>
                    <a:pt x="4537" y="701"/>
                  </a:cubicBezTo>
                  <a:lnTo>
                    <a:pt x="3470" y="1"/>
                  </a:lnTo>
                  <a:close/>
                </a:path>
              </a:pathLst>
            </a:custGeom>
            <a:solidFill>
              <a:srgbClr val="F0BCBC"/>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6" name="Google Shape;1412;p30">
              <a:extLst>
                <a:ext uri="{FF2B5EF4-FFF2-40B4-BE49-F238E27FC236}">
                  <a16:creationId xmlns:a16="http://schemas.microsoft.com/office/drawing/2014/main" id="{39912E1C-FE91-AEC2-CC0F-1C912851BF32}"/>
                </a:ext>
              </a:extLst>
            </p:cNvPr>
            <p:cNvSpPr/>
            <p:nvPr/>
          </p:nvSpPr>
          <p:spPr>
            <a:xfrm>
              <a:off x="2830963" y="5037893"/>
              <a:ext cx="1134796" cy="135363"/>
            </a:xfrm>
            <a:custGeom>
              <a:avLst/>
              <a:gdLst/>
              <a:ahLst/>
              <a:cxnLst/>
              <a:rect l="l" t="t" r="r" b="b"/>
              <a:pathLst>
                <a:path w="57342" h="6840" extrusionOk="0">
                  <a:moveTo>
                    <a:pt x="3436" y="1"/>
                  </a:moveTo>
                  <a:cubicBezTo>
                    <a:pt x="1535" y="1"/>
                    <a:pt x="1" y="1502"/>
                    <a:pt x="1" y="3403"/>
                  </a:cubicBezTo>
                  <a:cubicBezTo>
                    <a:pt x="1" y="5305"/>
                    <a:pt x="1535" y="6839"/>
                    <a:pt x="3436" y="6839"/>
                  </a:cubicBezTo>
                  <a:lnTo>
                    <a:pt x="53939" y="6839"/>
                  </a:lnTo>
                  <a:cubicBezTo>
                    <a:pt x="55807" y="6839"/>
                    <a:pt x="57342" y="5305"/>
                    <a:pt x="57342" y="3403"/>
                  </a:cubicBezTo>
                  <a:cubicBezTo>
                    <a:pt x="57342" y="1502"/>
                    <a:pt x="55807" y="1"/>
                    <a:pt x="53906" y="1"/>
                  </a:cubicBezTo>
                  <a:close/>
                </a:path>
              </a:pathLst>
            </a:custGeom>
            <a:solidFill>
              <a:schemeClr val="tx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7" name="Google Shape;1422;p30">
              <a:extLst>
                <a:ext uri="{FF2B5EF4-FFF2-40B4-BE49-F238E27FC236}">
                  <a16:creationId xmlns:a16="http://schemas.microsoft.com/office/drawing/2014/main" id="{A3FC67DA-6717-A308-8767-DF3E711699FC}"/>
                </a:ext>
              </a:extLst>
            </p:cNvPr>
            <p:cNvSpPr txBox="1"/>
            <p:nvPr/>
          </p:nvSpPr>
          <p:spPr>
            <a:xfrm>
              <a:off x="6096108" y="4187033"/>
              <a:ext cx="2511865" cy="635537"/>
            </a:xfrm>
            <a:prstGeom prst="rect">
              <a:avLst/>
            </a:prstGeom>
            <a:solidFill>
              <a:schemeClr val="accent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buNone/>
              </a:pPr>
              <a:endParaRPr lang="en-IN" sz="2000" b="1" dirty="0">
                <a:latin typeface="Roboto"/>
                <a:ea typeface="Roboto"/>
                <a:cs typeface="Roboto"/>
                <a:sym typeface="Roboto"/>
              </a:endParaRPr>
            </a:p>
          </p:txBody>
        </p:sp>
        <p:sp>
          <p:nvSpPr>
            <p:cNvPr id="48" name="Google Shape;1423;p30">
              <a:extLst>
                <a:ext uri="{FF2B5EF4-FFF2-40B4-BE49-F238E27FC236}">
                  <a16:creationId xmlns:a16="http://schemas.microsoft.com/office/drawing/2014/main" id="{6C3A0FDA-1634-5AB7-0BCC-AE667E8E2882}"/>
                </a:ext>
              </a:extLst>
            </p:cNvPr>
            <p:cNvSpPr txBox="1"/>
            <p:nvPr/>
          </p:nvSpPr>
          <p:spPr>
            <a:xfrm>
              <a:off x="6101935" y="2147538"/>
              <a:ext cx="2511865" cy="635537"/>
            </a:xfrm>
            <a:prstGeom prst="rect">
              <a:avLst/>
            </a:prstGeom>
            <a:solidFill>
              <a:schemeClr val="accent2"/>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buNone/>
              </a:pPr>
              <a:r>
                <a:rPr lang="en-GB" sz="2000" b="1" dirty="0">
                  <a:latin typeface="Roboto"/>
                  <a:ea typeface="Roboto"/>
                  <a:cs typeface="Roboto"/>
                  <a:sym typeface="Roboto"/>
                </a:rPr>
                <a:t>Enter u name</a:t>
              </a:r>
              <a:endParaRPr sz="2000" b="1" dirty="0">
                <a:latin typeface="Roboto"/>
                <a:ea typeface="Roboto"/>
                <a:cs typeface="Roboto"/>
                <a:sym typeface="Roboto"/>
              </a:endParaRPr>
            </a:p>
          </p:txBody>
        </p:sp>
        <p:sp>
          <p:nvSpPr>
            <p:cNvPr id="49" name="Google Shape;1424;p30">
              <a:extLst>
                <a:ext uri="{FF2B5EF4-FFF2-40B4-BE49-F238E27FC236}">
                  <a16:creationId xmlns:a16="http://schemas.microsoft.com/office/drawing/2014/main" id="{0C81E4BA-30B0-A8B7-B43D-0D7900D9F06D}"/>
                </a:ext>
              </a:extLst>
            </p:cNvPr>
            <p:cNvSpPr txBox="1"/>
            <p:nvPr/>
          </p:nvSpPr>
          <p:spPr>
            <a:xfrm>
              <a:off x="9049245" y="4183015"/>
              <a:ext cx="2511865" cy="635537"/>
            </a:xfrm>
            <a:prstGeom prst="rect">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buNone/>
              </a:pPr>
              <a:endParaRPr lang="en-IN" sz="2000" b="1" dirty="0">
                <a:latin typeface="Roboto"/>
                <a:ea typeface="Roboto"/>
                <a:cs typeface="Roboto"/>
                <a:sym typeface="Roboto"/>
              </a:endParaRPr>
            </a:p>
          </p:txBody>
        </p:sp>
        <p:sp>
          <p:nvSpPr>
            <p:cNvPr id="50" name="Google Shape;1425;p30">
              <a:extLst>
                <a:ext uri="{FF2B5EF4-FFF2-40B4-BE49-F238E27FC236}">
                  <a16:creationId xmlns:a16="http://schemas.microsoft.com/office/drawing/2014/main" id="{66B481DD-56AB-87AF-F9E5-BE520DC51C61}"/>
                </a:ext>
              </a:extLst>
            </p:cNvPr>
            <p:cNvSpPr txBox="1"/>
            <p:nvPr/>
          </p:nvSpPr>
          <p:spPr>
            <a:xfrm>
              <a:off x="9049245" y="2149597"/>
              <a:ext cx="2511865" cy="635537"/>
            </a:xfrm>
            <a:prstGeom prst="rect">
              <a:avLst/>
            </a:prstGeom>
            <a:solidFill>
              <a:schemeClr val="accent4"/>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buNone/>
              </a:pPr>
              <a:endParaRPr lang="en-IN" sz="2000" b="1" dirty="0">
                <a:latin typeface="Roboto"/>
                <a:ea typeface="Roboto"/>
                <a:cs typeface="Roboto"/>
                <a:sym typeface="Roboto"/>
              </a:endParaRPr>
            </a:p>
          </p:txBody>
        </p:sp>
      </p:grpSp>
    </p:spTree>
    <p:extLst>
      <p:ext uri="{BB962C8B-B14F-4D97-AF65-F5344CB8AC3E}">
        <p14:creationId xmlns:p14="http://schemas.microsoft.com/office/powerpoint/2010/main" val="1533270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89D3C-730B-0498-2874-7509DEB1BD90}"/>
              </a:ext>
            </a:extLst>
          </p:cNvPr>
          <p:cNvPicPr>
            <a:picLocks noChangeAspect="1"/>
          </p:cNvPicPr>
          <p:nvPr/>
        </p:nvPicPr>
        <p:blipFill>
          <a:blip r:embed="rId2"/>
          <a:stretch>
            <a:fillRect/>
          </a:stretch>
        </p:blipFill>
        <p:spPr>
          <a:xfrm>
            <a:off x="0" y="0"/>
            <a:ext cx="13979889" cy="4454771"/>
          </a:xfrm>
          <a:prstGeom prst="rect">
            <a:avLst/>
          </a:prstGeom>
        </p:spPr>
      </p:pic>
      <p:pic>
        <p:nvPicPr>
          <p:cNvPr id="7" name="Picture 6">
            <a:extLst>
              <a:ext uri="{FF2B5EF4-FFF2-40B4-BE49-F238E27FC236}">
                <a16:creationId xmlns:a16="http://schemas.microsoft.com/office/drawing/2014/main" id="{DFD1D339-D246-0122-70D9-7BC0C00A1CA8}"/>
              </a:ext>
            </a:extLst>
          </p:cNvPr>
          <p:cNvPicPr>
            <a:picLocks noChangeAspect="1"/>
          </p:cNvPicPr>
          <p:nvPr/>
        </p:nvPicPr>
        <p:blipFill>
          <a:blip r:embed="rId3"/>
          <a:stretch>
            <a:fillRect/>
          </a:stretch>
        </p:blipFill>
        <p:spPr>
          <a:xfrm>
            <a:off x="1" y="4454771"/>
            <a:ext cx="13979888" cy="3528645"/>
          </a:xfrm>
          <a:prstGeom prst="rect">
            <a:avLst/>
          </a:prstGeom>
        </p:spPr>
      </p:pic>
      <p:pic>
        <p:nvPicPr>
          <p:cNvPr id="2" name="Picture 1">
            <a:extLst>
              <a:ext uri="{FF2B5EF4-FFF2-40B4-BE49-F238E27FC236}">
                <a16:creationId xmlns:a16="http://schemas.microsoft.com/office/drawing/2014/main" id="{EFA9E8FF-1317-DA52-FE62-3AED3CEDC767}"/>
              </a:ext>
            </a:extLst>
          </p:cNvPr>
          <p:cNvPicPr>
            <a:picLocks noChangeAspect="1"/>
          </p:cNvPicPr>
          <p:nvPr/>
        </p:nvPicPr>
        <p:blipFill>
          <a:blip r:embed="rId4"/>
          <a:stretch>
            <a:fillRect/>
          </a:stretch>
        </p:blipFill>
        <p:spPr>
          <a:xfrm>
            <a:off x="12696089" y="351692"/>
            <a:ext cx="1096109" cy="1096109"/>
          </a:xfrm>
          <a:prstGeom prst="rect">
            <a:avLst/>
          </a:prstGeom>
        </p:spPr>
      </p:pic>
    </p:spTree>
    <p:extLst>
      <p:ext uri="{BB962C8B-B14F-4D97-AF65-F5344CB8AC3E}">
        <p14:creationId xmlns:p14="http://schemas.microsoft.com/office/powerpoint/2010/main" val="2595057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1DD6A3-16F2-DDEC-523E-CF80EA9F64E9}"/>
              </a:ext>
            </a:extLst>
          </p:cNvPr>
          <p:cNvPicPr>
            <a:picLocks noChangeAspect="1"/>
          </p:cNvPicPr>
          <p:nvPr/>
        </p:nvPicPr>
        <p:blipFill>
          <a:blip r:embed="rId2"/>
          <a:stretch>
            <a:fillRect/>
          </a:stretch>
        </p:blipFill>
        <p:spPr>
          <a:xfrm>
            <a:off x="136627" y="147572"/>
            <a:ext cx="14493773" cy="1610889"/>
          </a:xfrm>
          <a:prstGeom prst="rect">
            <a:avLst/>
          </a:prstGeom>
        </p:spPr>
      </p:pic>
      <p:pic>
        <p:nvPicPr>
          <p:cNvPr id="7" name="Picture 6">
            <a:extLst>
              <a:ext uri="{FF2B5EF4-FFF2-40B4-BE49-F238E27FC236}">
                <a16:creationId xmlns:a16="http://schemas.microsoft.com/office/drawing/2014/main" id="{2DB566E1-3B6F-590A-B62C-B572B54E1FFB}"/>
              </a:ext>
            </a:extLst>
          </p:cNvPr>
          <p:cNvPicPr>
            <a:picLocks noChangeAspect="1"/>
          </p:cNvPicPr>
          <p:nvPr/>
        </p:nvPicPr>
        <p:blipFill>
          <a:blip r:embed="rId3"/>
          <a:stretch>
            <a:fillRect/>
          </a:stretch>
        </p:blipFill>
        <p:spPr>
          <a:xfrm>
            <a:off x="1125415" y="1852594"/>
            <a:ext cx="10554820" cy="6229433"/>
          </a:xfrm>
          <a:prstGeom prst="rect">
            <a:avLst/>
          </a:prstGeom>
        </p:spPr>
      </p:pic>
    </p:spTree>
    <p:extLst>
      <p:ext uri="{BB962C8B-B14F-4D97-AF65-F5344CB8AC3E}">
        <p14:creationId xmlns:p14="http://schemas.microsoft.com/office/powerpoint/2010/main" val="4116821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74F85D-F929-E6D0-C396-4588E79A9954}"/>
              </a:ext>
            </a:extLst>
          </p:cNvPr>
          <p:cNvPicPr>
            <a:picLocks noChangeAspect="1"/>
          </p:cNvPicPr>
          <p:nvPr/>
        </p:nvPicPr>
        <p:blipFill>
          <a:blip r:embed="rId2"/>
          <a:stretch>
            <a:fillRect/>
          </a:stretch>
        </p:blipFill>
        <p:spPr>
          <a:xfrm>
            <a:off x="586155" y="1277816"/>
            <a:ext cx="13129846" cy="6101861"/>
          </a:xfrm>
          <a:prstGeom prst="rect">
            <a:avLst/>
          </a:prstGeom>
        </p:spPr>
      </p:pic>
    </p:spTree>
    <p:extLst>
      <p:ext uri="{BB962C8B-B14F-4D97-AF65-F5344CB8AC3E}">
        <p14:creationId xmlns:p14="http://schemas.microsoft.com/office/powerpoint/2010/main" val="315659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7BE8A8-84BD-A115-B164-4C0E4C9DA4C3}"/>
              </a:ext>
            </a:extLst>
          </p:cNvPr>
          <p:cNvPicPr>
            <a:picLocks noChangeAspect="1"/>
          </p:cNvPicPr>
          <p:nvPr/>
        </p:nvPicPr>
        <p:blipFill>
          <a:blip r:embed="rId2"/>
          <a:stretch>
            <a:fillRect/>
          </a:stretch>
        </p:blipFill>
        <p:spPr>
          <a:xfrm>
            <a:off x="95143" y="715108"/>
            <a:ext cx="14183565" cy="6248399"/>
          </a:xfrm>
          <a:prstGeom prst="rect">
            <a:avLst/>
          </a:prstGeom>
        </p:spPr>
      </p:pic>
      <p:pic>
        <p:nvPicPr>
          <p:cNvPr id="2" name="Picture 1">
            <a:extLst>
              <a:ext uri="{FF2B5EF4-FFF2-40B4-BE49-F238E27FC236}">
                <a16:creationId xmlns:a16="http://schemas.microsoft.com/office/drawing/2014/main" id="{479416E7-CEA0-D8DF-21CE-25382530FE10}"/>
              </a:ext>
            </a:extLst>
          </p:cNvPr>
          <p:cNvPicPr>
            <a:picLocks noChangeAspect="1"/>
          </p:cNvPicPr>
          <p:nvPr/>
        </p:nvPicPr>
        <p:blipFill>
          <a:blip r:embed="rId3"/>
          <a:stretch>
            <a:fillRect/>
          </a:stretch>
        </p:blipFill>
        <p:spPr>
          <a:xfrm>
            <a:off x="13176738" y="785447"/>
            <a:ext cx="873886" cy="878768"/>
          </a:xfrm>
          <a:prstGeom prst="rect">
            <a:avLst/>
          </a:prstGeom>
        </p:spPr>
      </p:pic>
    </p:spTree>
    <p:extLst>
      <p:ext uri="{BB962C8B-B14F-4D97-AF65-F5344CB8AC3E}">
        <p14:creationId xmlns:p14="http://schemas.microsoft.com/office/powerpoint/2010/main" val="4197351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000+ Best Thank You Images · 100% Free Download · Pexels Stock Photos">
            <a:extLst>
              <a:ext uri="{FF2B5EF4-FFF2-40B4-BE49-F238E27FC236}">
                <a16:creationId xmlns:a16="http://schemas.microsoft.com/office/drawing/2014/main" id="{02DDF238-1D42-D15F-B5D3-749BC7CE9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169"/>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354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1680210"/>
            <a:ext cx="4869180" cy="4869180"/>
          </a:xfrm>
          <a:prstGeom prst="rect">
            <a:avLst/>
          </a:prstGeom>
        </p:spPr>
      </p:pic>
      <p:sp>
        <p:nvSpPr>
          <p:cNvPr id="4" name="Text 0"/>
          <p:cNvSpPr/>
          <p:nvPr/>
        </p:nvSpPr>
        <p:spPr>
          <a:xfrm>
            <a:off x="864037" y="2074902"/>
            <a:ext cx="7415927" cy="2129314"/>
          </a:xfrm>
          <a:prstGeom prst="rect">
            <a:avLst/>
          </a:prstGeom>
          <a:noFill/>
          <a:ln/>
        </p:spPr>
        <p:txBody>
          <a:bodyPr wrap="square" lIns="0" tIns="0" rIns="0" bIns="0" rtlCol="0" anchor="t"/>
          <a:lstStyle/>
          <a:p>
            <a:pPr marL="0" indent="0">
              <a:lnSpc>
                <a:spcPts val="8350"/>
              </a:lnSpc>
              <a:buNone/>
            </a:pPr>
            <a:r>
              <a:rPr lang="en-US" sz="6700" b="1" dirty="0">
                <a:solidFill>
                  <a:srgbClr val="231971"/>
                </a:solidFill>
                <a:latin typeface="Outfit Extra Bold" pitchFamily="34" charset="0"/>
                <a:ea typeface="Outfit Extra Bold" pitchFamily="34" charset="-122"/>
                <a:cs typeface="Outfit Extra Bold" pitchFamily="34" charset="-120"/>
              </a:rPr>
              <a:t>Social Media Ad Classification</a:t>
            </a:r>
            <a:endParaRPr lang="en-US" sz="6700" dirty="0"/>
          </a:p>
        </p:txBody>
      </p:sp>
      <p:sp>
        <p:nvSpPr>
          <p:cNvPr id="5" name="Text 1"/>
          <p:cNvSpPr/>
          <p:nvPr/>
        </p:nvSpPr>
        <p:spPr>
          <a:xfrm>
            <a:off x="875760" y="4586223"/>
            <a:ext cx="7415927" cy="2129314"/>
          </a:xfrm>
          <a:prstGeom prst="rect">
            <a:avLst/>
          </a:prstGeom>
          <a:noFill/>
          <a:ln/>
        </p:spPr>
        <p:txBody>
          <a:bodyPr wrap="square" lIns="0" tIns="0" rIns="0" bIns="0" rtlCol="0" anchor="t"/>
          <a:lstStyle/>
          <a:p>
            <a:pPr marL="0" indent="0">
              <a:lnSpc>
                <a:spcPts val="3100"/>
              </a:lnSpc>
              <a:buNone/>
            </a:pPr>
            <a:r>
              <a:rPr lang="en-US" sz="2100" dirty="0">
                <a:solidFill>
                  <a:srgbClr val="2A2742"/>
                </a:solidFill>
                <a:latin typeface="Bahnschrift" panose="020B0502040204020203" pitchFamily="34" charset="0"/>
                <a:ea typeface="Arimo" pitchFamily="34" charset="-122"/>
                <a:cs typeface="Arimo" pitchFamily="34" charset="-120"/>
              </a:rPr>
              <a:t>Social media advertising has revolutionized digital marketing. It offers unprecedented targeting capabilities and engagement opportunities. Understanding ad types and strategies is crucial for marketing success in today's digital landscape.</a:t>
            </a:r>
            <a:endParaRPr lang="en-US" sz="2100" dirty="0">
              <a:latin typeface="Bahnschrift"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E58BBA-E858-3834-F185-8220A1BF0B0B}"/>
              </a:ext>
            </a:extLst>
          </p:cNvPr>
          <p:cNvSpPr txBox="1"/>
          <p:nvPr/>
        </p:nvSpPr>
        <p:spPr>
          <a:xfrm>
            <a:off x="609600" y="2508738"/>
            <a:ext cx="13751169" cy="5478423"/>
          </a:xfrm>
          <a:prstGeom prst="rect">
            <a:avLst/>
          </a:prstGeom>
          <a:noFill/>
        </p:spPr>
        <p:txBody>
          <a:bodyPr wrap="square">
            <a:spAutoFit/>
          </a:bodyPr>
          <a:lstStyle/>
          <a:p>
            <a:pPr algn="just"/>
            <a:r>
              <a:rPr lang="en-US" sz="2500" b="0" i="0" u="none" strike="noStrike" dirty="0">
                <a:solidFill>
                  <a:srgbClr val="000000"/>
                </a:solidFill>
                <a:effectLst/>
                <a:latin typeface="Artifakt Element Book" panose="020B0503050000020004" pitchFamily="34" charset="0"/>
                <a:ea typeface="Artifakt Element Book" panose="020B0503050000020004" pitchFamily="34" charset="0"/>
              </a:rPr>
              <a:t>The classification of social media advertisements has become a critical task in digital marketing and e-commerce. This project presents a machine learning approach to classify social media ads based on user interactions, demographic information, and engagement data. The model aims to predict whether an ad will result in a purchase based on features such as user age, gender, estimated salary, and previously observed engagement patterns.</a:t>
            </a:r>
          </a:p>
          <a:p>
            <a:pPr algn="just"/>
            <a:r>
              <a:rPr lang="en-US" sz="2500" b="0" i="0" u="none" strike="noStrike" dirty="0">
                <a:solidFill>
                  <a:srgbClr val="000000"/>
                </a:solidFill>
                <a:effectLst/>
                <a:latin typeface="Artifakt Element Book" panose="020B0503050000020004" pitchFamily="34" charset="0"/>
                <a:ea typeface="Artifakt Element Book" panose="020B0503050000020004" pitchFamily="34" charset="0"/>
              </a:rPr>
              <a:t>Using a dataset of social media ad interactions, several machine learning algorithms, including logistic regression, decision trees, and support vector machines (SVM), were implemented and compared for performance. Data preprocessing steps such as feature scaling and handling missing values were applied to ensure robust model performance. The project evaluates model accuracy, precision, and recall, aiming to identify the optimal classification model. The results suggest that the use of machine learning in ad classification can significantly improve targeting and marketing efficiency, leading to higher conversion rates and better customer engagement.</a:t>
            </a:r>
          </a:p>
        </p:txBody>
      </p:sp>
      <p:sp>
        <p:nvSpPr>
          <p:cNvPr id="5" name="TextBox 4">
            <a:extLst>
              <a:ext uri="{FF2B5EF4-FFF2-40B4-BE49-F238E27FC236}">
                <a16:creationId xmlns:a16="http://schemas.microsoft.com/office/drawing/2014/main" id="{35EF6D55-ABA2-ABF0-1E3D-CA0B1A54F2C2}"/>
              </a:ext>
            </a:extLst>
          </p:cNvPr>
          <p:cNvSpPr txBox="1"/>
          <p:nvPr/>
        </p:nvSpPr>
        <p:spPr>
          <a:xfrm>
            <a:off x="5978770" y="858688"/>
            <a:ext cx="3399692" cy="707886"/>
          </a:xfrm>
          <a:prstGeom prst="rect">
            <a:avLst/>
          </a:prstGeom>
          <a:noFill/>
        </p:spPr>
        <p:txBody>
          <a:bodyPr wrap="square">
            <a:spAutoFit/>
          </a:bodyPr>
          <a:lstStyle/>
          <a:p>
            <a:pPr algn="just"/>
            <a:r>
              <a:rPr lang="en-US" sz="4000" b="1" i="0" u="sng" strike="noStrike" dirty="0">
                <a:solidFill>
                  <a:srgbClr val="000000"/>
                </a:solidFill>
                <a:effectLst/>
                <a:latin typeface="bookman old style" panose="02050604050505020204" pitchFamily="18" charset="0"/>
              </a:rPr>
              <a:t>Abstract</a:t>
            </a:r>
            <a:endParaRPr lang="en-US" sz="4000" b="0" i="0" u="sng" strike="noStrike" dirty="0">
              <a:solidFill>
                <a:srgbClr val="000000"/>
              </a:solidFill>
              <a:effectLst/>
              <a:latin typeface="-webkit-standard"/>
            </a:endParaRPr>
          </a:p>
        </p:txBody>
      </p:sp>
      <p:pic>
        <p:nvPicPr>
          <p:cNvPr id="6" name="Picture 5">
            <a:extLst>
              <a:ext uri="{FF2B5EF4-FFF2-40B4-BE49-F238E27FC236}">
                <a16:creationId xmlns:a16="http://schemas.microsoft.com/office/drawing/2014/main" id="{EE4C2121-6377-D4B3-E056-70E5948B5756}"/>
              </a:ext>
            </a:extLst>
          </p:cNvPr>
          <p:cNvPicPr>
            <a:picLocks noChangeAspect="1"/>
          </p:cNvPicPr>
          <p:nvPr/>
        </p:nvPicPr>
        <p:blipFill>
          <a:blip r:embed="rId2"/>
          <a:stretch>
            <a:fillRect/>
          </a:stretch>
        </p:blipFill>
        <p:spPr>
          <a:xfrm>
            <a:off x="11333888" y="198450"/>
            <a:ext cx="2825153" cy="1880011"/>
          </a:xfrm>
          <a:prstGeom prst="rect">
            <a:avLst/>
          </a:prstGeom>
        </p:spPr>
      </p:pic>
    </p:spTree>
    <p:extLst>
      <p:ext uri="{BB962C8B-B14F-4D97-AF65-F5344CB8AC3E}">
        <p14:creationId xmlns:p14="http://schemas.microsoft.com/office/powerpoint/2010/main" val="6461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9738"/>
          </a:xfrm>
          <a:prstGeom prst="rect">
            <a:avLst/>
          </a:prstGeom>
        </p:spPr>
      </p:pic>
      <p:pic>
        <p:nvPicPr>
          <p:cNvPr id="3" name="Image 1" descr="preencoded.png"/>
          <p:cNvPicPr>
            <a:picLocks noChangeAspect="1"/>
          </p:cNvPicPr>
          <p:nvPr/>
        </p:nvPicPr>
        <p:blipFill>
          <a:blip r:embed="rId4"/>
          <a:stretch>
            <a:fillRect/>
          </a:stretch>
        </p:blipFill>
        <p:spPr>
          <a:xfrm>
            <a:off x="11173538" y="263125"/>
            <a:ext cx="2847737" cy="2135862"/>
          </a:xfrm>
          <a:prstGeom prst="rect">
            <a:avLst/>
          </a:prstGeom>
        </p:spPr>
      </p:pic>
      <p:sp>
        <p:nvSpPr>
          <p:cNvPr id="4" name="Text 0"/>
          <p:cNvSpPr/>
          <p:nvPr/>
        </p:nvSpPr>
        <p:spPr>
          <a:xfrm>
            <a:off x="747474" y="3261717"/>
            <a:ext cx="6391037" cy="667464"/>
          </a:xfrm>
          <a:prstGeom prst="rect">
            <a:avLst/>
          </a:prstGeom>
          <a:noFill/>
          <a:ln/>
        </p:spPr>
        <p:txBody>
          <a:bodyPr wrap="none" lIns="0" tIns="0" rIns="0" bIns="0" rtlCol="0" anchor="t"/>
          <a:lstStyle/>
          <a:p>
            <a:pPr marL="0" indent="0">
              <a:lnSpc>
                <a:spcPts val="5250"/>
              </a:lnSpc>
              <a:buNone/>
            </a:pPr>
            <a:r>
              <a:rPr lang="en-US" sz="4200" b="1" dirty="0">
                <a:solidFill>
                  <a:srgbClr val="231971"/>
                </a:solidFill>
                <a:latin typeface="Outfit Extra Bold" pitchFamily="34" charset="0"/>
                <a:ea typeface="Outfit Extra Bold" pitchFamily="34" charset="-122"/>
                <a:cs typeface="Outfit Extra Bold" pitchFamily="34" charset="-120"/>
              </a:rPr>
              <a:t>Types of Social Media Ads</a:t>
            </a:r>
            <a:endParaRPr lang="en-US" sz="4200" dirty="0"/>
          </a:p>
        </p:txBody>
      </p:sp>
      <p:sp>
        <p:nvSpPr>
          <p:cNvPr id="5" name="Shape 1"/>
          <p:cNvSpPr/>
          <p:nvPr/>
        </p:nvSpPr>
        <p:spPr>
          <a:xfrm>
            <a:off x="747474" y="4249460"/>
            <a:ext cx="6461046" cy="1587341"/>
          </a:xfrm>
          <a:prstGeom prst="roundRect">
            <a:avLst>
              <a:gd name="adj" fmla="val 5651"/>
            </a:avLst>
          </a:prstGeom>
          <a:solidFill>
            <a:srgbClr val="E9E6FA"/>
          </a:solidFill>
          <a:ln w="7620">
            <a:solidFill>
              <a:srgbClr val="BDB8DF"/>
            </a:solidFill>
            <a:prstDash val="solid"/>
          </a:ln>
        </p:spPr>
      </p:sp>
      <p:sp>
        <p:nvSpPr>
          <p:cNvPr id="6" name="Text 2"/>
          <p:cNvSpPr/>
          <p:nvPr/>
        </p:nvSpPr>
        <p:spPr>
          <a:xfrm>
            <a:off x="968573" y="4470559"/>
            <a:ext cx="2669738" cy="333613"/>
          </a:xfrm>
          <a:prstGeom prst="rect">
            <a:avLst/>
          </a:prstGeom>
          <a:noFill/>
          <a:ln/>
        </p:spPr>
        <p:txBody>
          <a:bodyPr wrap="none" lIns="0" tIns="0" rIns="0" bIns="0" rtlCol="0" anchor="t"/>
          <a:lstStyle/>
          <a:p>
            <a:pPr marL="0" indent="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Display Ads</a:t>
            </a:r>
            <a:endParaRPr lang="en-US" sz="2100" dirty="0"/>
          </a:p>
        </p:txBody>
      </p:sp>
      <p:sp>
        <p:nvSpPr>
          <p:cNvPr id="7" name="Text 3"/>
          <p:cNvSpPr/>
          <p:nvPr/>
        </p:nvSpPr>
        <p:spPr>
          <a:xfrm>
            <a:off x="968573" y="4932283"/>
            <a:ext cx="6018848" cy="683419"/>
          </a:xfrm>
          <a:prstGeom prst="rect">
            <a:avLst/>
          </a:prstGeom>
          <a:noFill/>
          <a:ln/>
        </p:spPr>
        <p:txBody>
          <a:bodyPr wrap="square" lIns="0" tIns="0" rIns="0" bIns="0" rtlCol="0" anchor="t"/>
          <a:lstStyle/>
          <a:p>
            <a:pPr marL="0" indent="0">
              <a:lnSpc>
                <a:spcPts val="2650"/>
              </a:lnSpc>
              <a:buNone/>
            </a:pPr>
            <a:r>
              <a:rPr lang="en-US" sz="1650" b="1" dirty="0">
                <a:solidFill>
                  <a:srgbClr val="2A2742"/>
                </a:solidFill>
                <a:latin typeface="Bahnschrift" panose="020B0502040204020203" pitchFamily="34" charset="0"/>
                <a:ea typeface="Arimo" pitchFamily="34" charset="-122"/>
                <a:cs typeface="Arimo" pitchFamily="34" charset="-120"/>
              </a:rPr>
              <a:t>Eye-catching banners and images across social feeds. They grab attention with vivid visuals and concise messaging.</a:t>
            </a:r>
            <a:endParaRPr lang="en-US" sz="1650" b="1" dirty="0">
              <a:latin typeface="Bahnschrift" panose="020B0502040204020203" pitchFamily="34" charset="0"/>
            </a:endParaRPr>
          </a:p>
        </p:txBody>
      </p:sp>
      <p:sp>
        <p:nvSpPr>
          <p:cNvPr id="8" name="Shape 4"/>
          <p:cNvSpPr/>
          <p:nvPr/>
        </p:nvSpPr>
        <p:spPr>
          <a:xfrm>
            <a:off x="7421999" y="4249460"/>
            <a:ext cx="6461046" cy="1587341"/>
          </a:xfrm>
          <a:prstGeom prst="roundRect">
            <a:avLst>
              <a:gd name="adj" fmla="val 5651"/>
            </a:avLst>
          </a:prstGeom>
          <a:solidFill>
            <a:srgbClr val="E9E6FA"/>
          </a:solidFill>
          <a:ln w="7620">
            <a:solidFill>
              <a:srgbClr val="BDB8DF"/>
            </a:solidFill>
            <a:prstDash val="solid"/>
          </a:ln>
        </p:spPr>
      </p:sp>
      <p:sp>
        <p:nvSpPr>
          <p:cNvPr id="9" name="Text 5"/>
          <p:cNvSpPr/>
          <p:nvPr/>
        </p:nvSpPr>
        <p:spPr>
          <a:xfrm>
            <a:off x="7643098" y="4470559"/>
            <a:ext cx="2669738" cy="333613"/>
          </a:xfrm>
          <a:prstGeom prst="rect">
            <a:avLst/>
          </a:prstGeom>
          <a:noFill/>
          <a:ln/>
        </p:spPr>
        <p:txBody>
          <a:bodyPr wrap="none" lIns="0" tIns="0" rIns="0" bIns="0" rtlCol="0" anchor="t"/>
          <a:lstStyle/>
          <a:p>
            <a:pPr marL="0" indent="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Video Ads</a:t>
            </a:r>
            <a:endParaRPr lang="en-US" sz="2100" dirty="0"/>
          </a:p>
        </p:txBody>
      </p:sp>
      <p:sp>
        <p:nvSpPr>
          <p:cNvPr id="10" name="Text 6"/>
          <p:cNvSpPr/>
          <p:nvPr/>
        </p:nvSpPr>
        <p:spPr>
          <a:xfrm>
            <a:off x="7643098" y="4932283"/>
            <a:ext cx="6018848" cy="683419"/>
          </a:xfrm>
          <a:prstGeom prst="rect">
            <a:avLst/>
          </a:prstGeom>
          <a:noFill/>
          <a:ln/>
        </p:spPr>
        <p:txBody>
          <a:bodyPr wrap="square" lIns="0" tIns="0" rIns="0" bIns="0" rtlCol="0" anchor="t"/>
          <a:lstStyle/>
          <a:p>
            <a:pPr marL="0" indent="0">
              <a:lnSpc>
                <a:spcPts val="2650"/>
              </a:lnSpc>
              <a:buNone/>
            </a:pPr>
            <a:r>
              <a:rPr lang="en-US" sz="1650" b="1" dirty="0">
                <a:solidFill>
                  <a:srgbClr val="2A2742"/>
                </a:solidFill>
                <a:latin typeface="Bahnschrift" panose="020B0502040204020203" pitchFamily="34" charset="0"/>
                <a:ea typeface="Arimo" pitchFamily="34" charset="-122"/>
                <a:cs typeface="Arimo" pitchFamily="34" charset="-120"/>
              </a:rPr>
              <a:t>Engaging short-form or long-form video content. These captivate audiences with motion and sound.</a:t>
            </a:r>
            <a:endParaRPr lang="en-US" sz="1650" b="1" dirty="0">
              <a:latin typeface="Bahnschrift" panose="020B0502040204020203" pitchFamily="34" charset="0"/>
            </a:endParaRPr>
          </a:p>
        </p:txBody>
      </p:sp>
      <p:sp>
        <p:nvSpPr>
          <p:cNvPr id="11" name="Shape 7"/>
          <p:cNvSpPr/>
          <p:nvPr/>
        </p:nvSpPr>
        <p:spPr>
          <a:xfrm>
            <a:off x="747474" y="6050280"/>
            <a:ext cx="6461046" cy="1587341"/>
          </a:xfrm>
          <a:prstGeom prst="roundRect">
            <a:avLst>
              <a:gd name="adj" fmla="val 5651"/>
            </a:avLst>
          </a:prstGeom>
          <a:solidFill>
            <a:srgbClr val="E9E6FA"/>
          </a:solidFill>
          <a:ln w="7620">
            <a:solidFill>
              <a:srgbClr val="BDB8DF"/>
            </a:solidFill>
            <a:prstDash val="solid"/>
          </a:ln>
        </p:spPr>
      </p:sp>
      <p:sp>
        <p:nvSpPr>
          <p:cNvPr id="12" name="Text 8"/>
          <p:cNvSpPr/>
          <p:nvPr/>
        </p:nvSpPr>
        <p:spPr>
          <a:xfrm>
            <a:off x="968573" y="6271379"/>
            <a:ext cx="2669738" cy="333613"/>
          </a:xfrm>
          <a:prstGeom prst="rect">
            <a:avLst/>
          </a:prstGeom>
          <a:noFill/>
          <a:ln/>
        </p:spPr>
        <p:txBody>
          <a:bodyPr wrap="none" lIns="0" tIns="0" rIns="0" bIns="0" rtlCol="0" anchor="t"/>
          <a:lstStyle/>
          <a:p>
            <a:pPr marL="0" indent="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Carousel Ads</a:t>
            </a:r>
            <a:endParaRPr lang="en-US" sz="2100" dirty="0"/>
          </a:p>
        </p:txBody>
      </p:sp>
      <p:sp>
        <p:nvSpPr>
          <p:cNvPr id="13" name="Text 9"/>
          <p:cNvSpPr/>
          <p:nvPr/>
        </p:nvSpPr>
        <p:spPr>
          <a:xfrm>
            <a:off x="968573" y="6733103"/>
            <a:ext cx="6018848" cy="683419"/>
          </a:xfrm>
          <a:prstGeom prst="rect">
            <a:avLst/>
          </a:prstGeom>
          <a:noFill/>
          <a:ln/>
        </p:spPr>
        <p:txBody>
          <a:bodyPr wrap="square" lIns="0" tIns="0" rIns="0" bIns="0" rtlCol="0" anchor="t"/>
          <a:lstStyle/>
          <a:p>
            <a:pPr marL="0" indent="0">
              <a:lnSpc>
                <a:spcPts val="2650"/>
              </a:lnSpc>
              <a:buNone/>
            </a:pPr>
            <a:r>
              <a:rPr lang="en-US" sz="1650" b="1" dirty="0">
                <a:solidFill>
                  <a:srgbClr val="2A2742"/>
                </a:solidFill>
                <a:latin typeface="Bahnschrift" panose="020B0502040204020203" pitchFamily="34" charset="0"/>
                <a:ea typeface="Arimo" pitchFamily="34" charset="-122"/>
                <a:cs typeface="Arimo" pitchFamily="34" charset="-120"/>
              </a:rPr>
              <a:t>Multiple images or videos in a single ad. Great for showcasing product features or telling a story.</a:t>
            </a:r>
            <a:endParaRPr lang="en-US" sz="1650" b="1" dirty="0">
              <a:latin typeface="Bahnschrift" panose="020B0502040204020203" pitchFamily="34" charset="0"/>
            </a:endParaRPr>
          </a:p>
        </p:txBody>
      </p:sp>
      <p:sp>
        <p:nvSpPr>
          <p:cNvPr id="14" name="Shape 10"/>
          <p:cNvSpPr/>
          <p:nvPr/>
        </p:nvSpPr>
        <p:spPr>
          <a:xfrm>
            <a:off x="7421999" y="6050280"/>
            <a:ext cx="6461046" cy="1587341"/>
          </a:xfrm>
          <a:prstGeom prst="roundRect">
            <a:avLst>
              <a:gd name="adj" fmla="val 5651"/>
            </a:avLst>
          </a:prstGeom>
          <a:solidFill>
            <a:srgbClr val="E9E6FA"/>
          </a:solidFill>
          <a:ln w="7620">
            <a:solidFill>
              <a:srgbClr val="BDB8DF"/>
            </a:solidFill>
            <a:prstDash val="solid"/>
          </a:ln>
        </p:spPr>
      </p:sp>
      <p:sp>
        <p:nvSpPr>
          <p:cNvPr id="15" name="Text 11"/>
          <p:cNvSpPr/>
          <p:nvPr/>
        </p:nvSpPr>
        <p:spPr>
          <a:xfrm>
            <a:off x="7643098" y="6271379"/>
            <a:ext cx="2669738" cy="333613"/>
          </a:xfrm>
          <a:prstGeom prst="rect">
            <a:avLst/>
          </a:prstGeom>
          <a:noFill/>
          <a:ln/>
        </p:spPr>
        <p:txBody>
          <a:bodyPr wrap="none" lIns="0" tIns="0" rIns="0" bIns="0" rtlCol="0" anchor="t"/>
          <a:lstStyle/>
          <a:p>
            <a:pPr marL="0" indent="0">
              <a:lnSpc>
                <a:spcPts val="2600"/>
              </a:lnSpc>
              <a:buNone/>
            </a:pPr>
            <a:r>
              <a:rPr lang="en-US" sz="2100" b="1" dirty="0">
                <a:solidFill>
                  <a:srgbClr val="2A2742"/>
                </a:solidFill>
                <a:latin typeface="Outfit Extra Bold" pitchFamily="34" charset="0"/>
                <a:ea typeface="Outfit Extra Bold" pitchFamily="34" charset="-122"/>
                <a:cs typeface="Outfit Extra Bold" pitchFamily="34" charset="-120"/>
              </a:rPr>
              <a:t>Sponsored Content</a:t>
            </a:r>
            <a:endParaRPr lang="en-US" sz="2100" dirty="0"/>
          </a:p>
        </p:txBody>
      </p:sp>
      <p:sp>
        <p:nvSpPr>
          <p:cNvPr id="16" name="Text 12"/>
          <p:cNvSpPr/>
          <p:nvPr/>
        </p:nvSpPr>
        <p:spPr>
          <a:xfrm>
            <a:off x="7643098" y="6733103"/>
            <a:ext cx="6018848" cy="683419"/>
          </a:xfrm>
          <a:prstGeom prst="rect">
            <a:avLst/>
          </a:prstGeom>
          <a:noFill/>
          <a:ln/>
        </p:spPr>
        <p:txBody>
          <a:bodyPr wrap="square" lIns="0" tIns="0" rIns="0" bIns="0" rtlCol="0" anchor="t"/>
          <a:lstStyle/>
          <a:p>
            <a:pPr marL="0" indent="0">
              <a:lnSpc>
                <a:spcPts val="2650"/>
              </a:lnSpc>
              <a:buNone/>
            </a:pPr>
            <a:r>
              <a:rPr lang="en-US" sz="1650" b="1" dirty="0">
                <a:solidFill>
                  <a:srgbClr val="2A2742"/>
                </a:solidFill>
                <a:latin typeface="Bahnschrift" panose="020B0502040204020203" pitchFamily="34" charset="0"/>
                <a:ea typeface="Arimo" pitchFamily="34" charset="-122"/>
                <a:cs typeface="Arimo" pitchFamily="34" charset="-120"/>
              </a:rPr>
              <a:t>Brand-promoted posts appearing like organic content. These blend seamlessly into users' feeds for a native experience.</a:t>
            </a:r>
            <a:endParaRPr lang="en-US" sz="1650" b="1" dirty="0">
              <a:latin typeface="Bahnschrift" panose="020B0502040204020203" pitchFamily="34" charset="0"/>
            </a:endParaRPr>
          </a:p>
        </p:txBody>
      </p:sp>
      <p:pic>
        <p:nvPicPr>
          <p:cNvPr id="18" name="Picture 17">
            <a:extLst>
              <a:ext uri="{FF2B5EF4-FFF2-40B4-BE49-F238E27FC236}">
                <a16:creationId xmlns:a16="http://schemas.microsoft.com/office/drawing/2014/main" id="{7296A1B0-3BA0-67E8-7735-186C373F1D80}"/>
              </a:ext>
            </a:extLst>
          </p:cNvPr>
          <p:cNvPicPr>
            <a:picLocks noChangeAspect="1"/>
          </p:cNvPicPr>
          <p:nvPr/>
        </p:nvPicPr>
        <p:blipFill>
          <a:blip r:embed="rId5"/>
          <a:stretch>
            <a:fillRect/>
          </a:stretch>
        </p:blipFill>
        <p:spPr>
          <a:xfrm>
            <a:off x="447556" y="161924"/>
            <a:ext cx="2743200" cy="2338265"/>
          </a:xfrm>
          <a:prstGeom prst="rect">
            <a:avLst/>
          </a:prstGeom>
        </p:spPr>
      </p:pic>
      <p:pic>
        <p:nvPicPr>
          <p:cNvPr id="20" name="Picture 19">
            <a:extLst>
              <a:ext uri="{FF2B5EF4-FFF2-40B4-BE49-F238E27FC236}">
                <a16:creationId xmlns:a16="http://schemas.microsoft.com/office/drawing/2014/main" id="{460D7DE1-A1EA-C03E-04A0-76EDF1311B94}"/>
              </a:ext>
            </a:extLst>
          </p:cNvPr>
          <p:cNvPicPr>
            <a:picLocks noChangeAspect="1"/>
          </p:cNvPicPr>
          <p:nvPr/>
        </p:nvPicPr>
        <p:blipFill>
          <a:blip r:embed="rId6"/>
          <a:stretch>
            <a:fillRect/>
          </a:stretch>
        </p:blipFill>
        <p:spPr>
          <a:xfrm>
            <a:off x="4061649" y="147028"/>
            <a:ext cx="2925772" cy="2220816"/>
          </a:xfrm>
          <a:prstGeom prst="rect">
            <a:avLst/>
          </a:prstGeom>
        </p:spPr>
      </p:pic>
      <p:pic>
        <p:nvPicPr>
          <p:cNvPr id="22" name="Picture 21">
            <a:extLst>
              <a:ext uri="{FF2B5EF4-FFF2-40B4-BE49-F238E27FC236}">
                <a16:creationId xmlns:a16="http://schemas.microsoft.com/office/drawing/2014/main" id="{C49E092C-CCEA-B51A-DCFE-B7CB64BF6665}"/>
              </a:ext>
            </a:extLst>
          </p:cNvPr>
          <p:cNvPicPr>
            <a:picLocks noChangeAspect="1"/>
          </p:cNvPicPr>
          <p:nvPr/>
        </p:nvPicPr>
        <p:blipFill>
          <a:blip r:embed="rId7"/>
          <a:stretch>
            <a:fillRect/>
          </a:stretch>
        </p:blipFill>
        <p:spPr>
          <a:xfrm>
            <a:off x="7976595" y="114408"/>
            <a:ext cx="2336241" cy="23362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203013"/>
            <a:ext cx="10225564" cy="771525"/>
          </a:xfrm>
          <a:prstGeom prst="rect">
            <a:avLst/>
          </a:prstGeom>
          <a:noFill/>
          <a:ln/>
        </p:spPr>
        <p:txBody>
          <a:bodyPr wrap="none" lIns="0" tIns="0" rIns="0" bIns="0" rtlCol="0" anchor="t"/>
          <a:lstStyle/>
          <a:p>
            <a:pPr marL="0" indent="0">
              <a:lnSpc>
                <a:spcPts val="6050"/>
              </a:lnSpc>
              <a:buNone/>
            </a:pPr>
            <a:r>
              <a:rPr lang="en-US" sz="4850" b="1" dirty="0">
                <a:solidFill>
                  <a:srgbClr val="231971"/>
                </a:solidFill>
                <a:latin typeface="Outfit Extra Bold" pitchFamily="34" charset="0"/>
                <a:ea typeface="Outfit Extra Bold" pitchFamily="34" charset="-122"/>
                <a:cs typeface="Outfit Extra Bold" pitchFamily="34" charset="-120"/>
              </a:rPr>
              <a:t>Platform-Specific Ad Classification</a:t>
            </a:r>
            <a:endParaRPr lang="en-US" sz="4850" dirty="0"/>
          </a:p>
        </p:txBody>
      </p:sp>
      <p:sp>
        <p:nvSpPr>
          <p:cNvPr id="3" name="Text 1"/>
          <p:cNvSpPr/>
          <p:nvPr/>
        </p:nvSpPr>
        <p:spPr>
          <a:xfrm>
            <a:off x="864037" y="3591639"/>
            <a:ext cx="3226237" cy="385763"/>
          </a:xfrm>
          <a:prstGeom prst="rect">
            <a:avLst/>
          </a:prstGeom>
          <a:noFill/>
          <a:ln/>
        </p:spPr>
        <p:txBody>
          <a:bodyPr wrap="none" lIns="0" tIns="0" rIns="0" bIns="0" rtlCol="0" anchor="t"/>
          <a:lstStyle/>
          <a:p>
            <a:pPr marL="0" indent="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Facebook &amp; Instagram</a:t>
            </a:r>
            <a:endParaRPr lang="en-US" sz="2400" dirty="0"/>
          </a:p>
        </p:txBody>
      </p:sp>
      <p:sp>
        <p:nvSpPr>
          <p:cNvPr id="4" name="Text 2"/>
          <p:cNvSpPr/>
          <p:nvPr/>
        </p:nvSpPr>
        <p:spPr>
          <a:xfrm>
            <a:off x="864037" y="4224218"/>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Feed ads, stories, and shopping ads. Robust targeting options based on interests and behaviors.</a:t>
            </a:r>
            <a:endParaRPr lang="en-US" sz="1900" dirty="0"/>
          </a:p>
        </p:txBody>
      </p:sp>
      <p:sp>
        <p:nvSpPr>
          <p:cNvPr id="5" name="Text 3"/>
          <p:cNvSpPr/>
          <p:nvPr/>
        </p:nvSpPr>
        <p:spPr>
          <a:xfrm>
            <a:off x="5372695" y="359163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LinkedIn</a:t>
            </a:r>
            <a:endParaRPr lang="en-US" sz="2400" dirty="0"/>
          </a:p>
        </p:txBody>
      </p:sp>
      <p:sp>
        <p:nvSpPr>
          <p:cNvPr id="6" name="Text 4"/>
          <p:cNvSpPr/>
          <p:nvPr/>
        </p:nvSpPr>
        <p:spPr>
          <a:xfrm>
            <a:off x="5372695"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Text ads, sponsored content, and InMail. B2B-focused, targeting professionals by job roles and industries.</a:t>
            </a:r>
            <a:endParaRPr lang="en-US" sz="1900" dirty="0"/>
          </a:p>
        </p:txBody>
      </p:sp>
      <p:sp>
        <p:nvSpPr>
          <p:cNvPr id="7" name="Text 5"/>
          <p:cNvSpPr/>
          <p:nvPr/>
        </p:nvSpPr>
        <p:spPr>
          <a:xfrm>
            <a:off x="9881354" y="3591639"/>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TikTok</a:t>
            </a:r>
            <a:endParaRPr lang="en-US" sz="2400" dirty="0"/>
          </a:p>
        </p:txBody>
      </p:sp>
      <p:sp>
        <p:nvSpPr>
          <p:cNvPr id="8" name="Text 6"/>
          <p:cNvSpPr/>
          <p:nvPr/>
        </p:nvSpPr>
        <p:spPr>
          <a:xfrm>
            <a:off x="9881354"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Video ads and hashtag challenges. High engagement with younger audiences through creative, short-form content.</a:t>
            </a:r>
            <a:endParaRPr lang="en-US" sz="1900" dirty="0"/>
          </a:p>
        </p:txBody>
      </p:sp>
      <p:pic>
        <p:nvPicPr>
          <p:cNvPr id="10" name="Picture 9">
            <a:extLst>
              <a:ext uri="{FF2B5EF4-FFF2-40B4-BE49-F238E27FC236}">
                <a16:creationId xmlns:a16="http://schemas.microsoft.com/office/drawing/2014/main" id="{3041A809-901C-CEDF-2EF2-EE1743E8EB8B}"/>
              </a:ext>
            </a:extLst>
          </p:cNvPr>
          <p:cNvPicPr>
            <a:picLocks noChangeAspect="1"/>
          </p:cNvPicPr>
          <p:nvPr/>
        </p:nvPicPr>
        <p:blipFill>
          <a:blip r:embed="rId3"/>
          <a:stretch>
            <a:fillRect/>
          </a:stretch>
        </p:blipFill>
        <p:spPr>
          <a:xfrm>
            <a:off x="333791" y="5831914"/>
            <a:ext cx="2257009" cy="2257009"/>
          </a:xfrm>
          <a:prstGeom prst="rect">
            <a:avLst/>
          </a:prstGeom>
        </p:spPr>
      </p:pic>
      <p:pic>
        <p:nvPicPr>
          <p:cNvPr id="12" name="Picture 11">
            <a:extLst>
              <a:ext uri="{FF2B5EF4-FFF2-40B4-BE49-F238E27FC236}">
                <a16:creationId xmlns:a16="http://schemas.microsoft.com/office/drawing/2014/main" id="{48F0A1F9-8B36-F572-16B7-8D4DC79E2898}"/>
              </a:ext>
            </a:extLst>
          </p:cNvPr>
          <p:cNvPicPr>
            <a:picLocks noChangeAspect="1"/>
          </p:cNvPicPr>
          <p:nvPr/>
        </p:nvPicPr>
        <p:blipFill>
          <a:blip r:embed="rId4"/>
          <a:stretch>
            <a:fillRect/>
          </a:stretch>
        </p:blipFill>
        <p:spPr>
          <a:xfrm>
            <a:off x="7427342" y="5804416"/>
            <a:ext cx="2210671" cy="2110784"/>
          </a:xfrm>
          <a:prstGeom prst="rect">
            <a:avLst/>
          </a:prstGeom>
        </p:spPr>
      </p:pic>
      <p:pic>
        <p:nvPicPr>
          <p:cNvPr id="14" name="Picture 13">
            <a:extLst>
              <a:ext uri="{FF2B5EF4-FFF2-40B4-BE49-F238E27FC236}">
                <a16:creationId xmlns:a16="http://schemas.microsoft.com/office/drawing/2014/main" id="{03F6A126-B9FA-318C-3C7F-C33DC544A88A}"/>
              </a:ext>
            </a:extLst>
          </p:cNvPr>
          <p:cNvPicPr>
            <a:picLocks noChangeAspect="1"/>
          </p:cNvPicPr>
          <p:nvPr/>
        </p:nvPicPr>
        <p:blipFill>
          <a:blip r:embed="rId5"/>
          <a:stretch>
            <a:fillRect/>
          </a:stretch>
        </p:blipFill>
        <p:spPr>
          <a:xfrm>
            <a:off x="12109936" y="5685690"/>
            <a:ext cx="2403233" cy="2403233"/>
          </a:xfrm>
          <a:prstGeom prst="rect">
            <a:avLst/>
          </a:prstGeom>
        </p:spPr>
      </p:pic>
      <p:pic>
        <p:nvPicPr>
          <p:cNvPr id="1026" name="Picture 2" descr="Free Instagram Images: 900+ High-Quality Photos for Your ...">
            <a:extLst>
              <a:ext uri="{FF2B5EF4-FFF2-40B4-BE49-F238E27FC236}">
                <a16:creationId xmlns:a16="http://schemas.microsoft.com/office/drawing/2014/main" id="{D2AD583E-47F2-CB85-EF4D-9C38D4B521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4576" y="6022008"/>
            <a:ext cx="1948120" cy="1932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5147" y="1422559"/>
            <a:ext cx="5035987" cy="5384363"/>
          </a:xfrm>
          <a:prstGeom prst="rect">
            <a:avLst/>
          </a:prstGeom>
        </p:spPr>
      </p:pic>
      <p:sp>
        <p:nvSpPr>
          <p:cNvPr id="4" name="Text 0"/>
          <p:cNvSpPr/>
          <p:nvPr/>
        </p:nvSpPr>
        <p:spPr>
          <a:xfrm>
            <a:off x="6116836" y="783669"/>
            <a:ext cx="7883128" cy="1125617"/>
          </a:xfrm>
          <a:prstGeom prst="rect">
            <a:avLst/>
          </a:prstGeom>
          <a:noFill/>
          <a:ln/>
        </p:spPr>
        <p:txBody>
          <a:bodyPr wrap="square" lIns="0" tIns="0" rIns="0" bIns="0" rtlCol="0" anchor="t"/>
          <a:lstStyle/>
          <a:p>
            <a:pPr marL="0" indent="0">
              <a:lnSpc>
                <a:spcPts val="4400"/>
              </a:lnSpc>
              <a:buNone/>
            </a:pPr>
            <a:r>
              <a:rPr lang="en-US" sz="3500" b="1" dirty="0">
                <a:solidFill>
                  <a:srgbClr val="231971"/>
                </a:solidFill>
                <a:latin typeface="Outfit Extra Bold" pitchFamily="34" charset="0"/>
                <a:ea typeface="Outfit Extra Bold" pitchFamily="34" charset="-122"/>
                <a:cs typeface="Outfit Extra Bold" pitchFamily="34" charset="-120"/>
              </a:rPr>
              <a:t>AI &amp; Machine Learning in Ad Classification</a:t>
            </a:r>
            <a:endParaRPr lang="en-US" sz="3500" dirty="0"/>
          </a:p>
        </p:txBody>
      </p:sp>
      <p:sp>
        <p:nvSpPr>
          <p:cNvPr id="5" name="Shape 1"/>
          <p:cNvSpPr/>
          <p:nvPr/>
        </p:nvSpPr>
        <p:spPr>
          <a:xfrm>
            <a:off x="6375559" y="2179439"/>
            <a:ext cx="22860" cy="5266373"/>
          </a:xfrm>
          <a:prstGeom prst="roundRect">
            <a:avLst>
              <a:gd name="adj" fmla="val 330964"/>
            </a:avLst>
          </a:prstGeom>
          <a:solidFill>
            <a:srgbClr val="BDB8DF"/>
          </a:solidFill>
          <a:ln/>
        </p:spPr>
      </p:sp>
      <p:sp>
        <p:nvSpPr>
          <p:cNvPr id="6" name="Shape 2"/>
          <p:cNvSpPr/>
          <p:nvPr/>
        </p:nvSpPr>
        <p:spPr>
          <a:xfrm>
            <a:off x="6566773" y="2573298"/>
            <a:ext cx="630436" cy="22860"/>
          </a:xfrm>
          <a:prstGeom prst="roundRect">
            <a:avLst>
              <a:gd name="adj" fmla="val 330964"/>
            </a:avLst>
          </a:prstGeom>
          <a:solidFill>
            <a:srgbClr val="BDB8DF"/>
          </a:solidFill>
          <a:ln/>
        </p:spPr>
      </p:sp>
      <p:sp>
        <p:nvSpPr>
          <p:cNvPr id="7" name="Shape 3"/>
          <p:cNvSpPr/>
          <p:nvPr/>
        </p:nvSpPr>
        <p:spPr>
          <a:xfrm>
            <a:off x="6184344" y="2382083"/>
            <a:ext cx="405289" cy="405289"/>
          </a:xfrm>
          <a:prstGeom prst="roundRect">
            <a:avLst>
              <a:gd name="adj" fmla="val 18668"/>
            </a:avLst>
          </a:prstGeom>
          <a:solidFill>
            <a:srgbClr val="E9E6FA"/>
          </a:solidFill>
          <a:ln w="7620">
            <a:solidFill>
              <a:srgbClr val="BDB8DF"/>
            </a:solidFill>
            <a:prstDash val="solid"/>
          </a:ln>
        </p:spPr>
      </p:sp>
      <p:sp>
        <p:nvSpPr>
          <p:cNvPr id="8" name="Text 4"/>
          <p:cNvSpPr/>
          <p:nvPr/>
        </p:nvSpPr>
        <p:spPr>
          <a:xfrm>
            <a:off x="6334244" y="2449592"/>
            <a:ext cx="105370" cy="270153"/>
          </a:xfrm>
          <a:prstGeom prst="rect">
            <a:avLst/>
          </a:prstGeom>
          <a:noFill/>
          <a:ln/>
        </p:spPr>
        <p:txBody>
          <a:bodyPr wrap="none" lIns="0" tIns="0" rIns="0" bIns="0" rtlCol="0" anchor="t"/>
          <a:lstStyle/>
          <a:p>
            <a:pPr marL="0" indent="0" algn="ctr">
              <a:lnSpc>
                <a:spcPts val="2100"/>
              </a:lnSpc>
              <a:buNone/>
            </a:pPr>
            <a:r>
              <a:rPr lang="en-US" sz="2100" b="1" dirty="0">
                <a:solidFill>
                  <a:srgbClr val="2A2742"/>
                </a:solidFill>
                <a:latin typeface="Outfit Extra Bold" pitchFamily="34" charset="0"/>
                <a:ea typeface="Outfit Extra Bold" pitchFamily="34" charset="-122"/>
                <a:cs typeface="Outfit Extra Bold" pitchFamily="34" charset="-120"/>
              </a:rPr>
              <a:t>1</a:t>
            </a:r>
            <a:endParaRPr lang="en-US" sz="2100" dirty="0"/>
          </a:p>
        </p:txBody>
      </p:sp>
      <p:sp>
        <p:nvSpPr>
          <p:cNvPr id="9" name="Text 5"/>
          <p:cNvSpPr/>
          <p:nvPr/>
        </p:nvSpPr>
        <p:spPr>
          <a:xfrm>
            <a:off x="7377708" y="2359462"/>
            <a:ext cx="2311598" cy="281345"/>
          </a:xfrm>
          <a:prstGeom prst="rect">
            <a:avLst/>
          </a:prstGeom>
          <a:noFill/>
          <a:ln/>
        </p:spPr>
        <p:txBody>
          <a:bodyPr wrap="none" lIns="0" tIns="0" rIns="0" bIns="0" rtlCol="0" anchor="t"/>
          <a:lstStyle/>
          <a:p>
            <a:pPr marL="0" indent="0" algn="l">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Algorithmic Targeting</a:t>
            </a:r>
            <a:endParaRPr lang="en-US" sz="1750" dirty="0"/>
          </a:p>
        </p:txBody>
      </p:sp>
      <p:sp>
        <p:nvSpPr>
          <p:cNvPr id="10" name="Text 6"/>
          <p:cNvSpPr/>
          <p:nvPr/>
        </p:nvSpPr>
        <p:spPr>
          <a:xfrm>
            <a:off x="7377708" y="2748796"/>
            <a:ext cx="6622256" cy="288131"/>
          </a:xfrm>
          <a:prstGeom prst="rect">
            <a:avLst/>
          </a:prstGeom>
          <a:noFill/>
          <a:ln/>
        </p:spPr>
        <p:txBody>
          <a:bodyPr wrap="none" lIns="0" tIns="0" rIns="0" bIns="0" rtlCol="0" anchor="t"/>
          <a:lstStyle/>
          <a:p>
            <a:pPr marL="0" indent="0" algn="l">
              <a:lnSpc>
                <a:spcPts val="2250"/>
              </a:lnSpc>
              <a:buNone/>
            </a:pPr>
            <a:r>
              <a:rPr lang="en-US" sz="1400" dirty="0">
                <a:solidFill>
                  <a:srgbClr val="2A2742"/>
                </a:solidFill>
                <a:latin typeface="Arimo" pitchFamily="34" charset="0"/>
                <a:ea typeface="Arimo" pitchFamily="34" charset="-122"/>
                <a:cs typeface="Arimo" pitchFamily="34" charset="-120"/>
              </a:rPr>
              <a:t>Platforms use ML to optimize ad delivery based on user behavior and preferences.</a:t>
            </a:r>
            <a:endParaRPr lang="en-US" sz="1400" dirty="0"/>
          </a:p>
        </p:txBody>
      </p:sp>
      <p:sp>
        <p:nvSpPr>
          <p:cNvPr id="11" name="Shape 7"/>
          <p:cNvSpPr/>
          <p:nvPr/>
        </p:nvSpPr>
        <p:spPr>
          <a:xfrm>
            <a:off x="6566773" y="3790831"/>
            <a:ext cx="630436" cy="22860"/>
          </a:xfrm>
          <a:prstGeom prst="roundRect">
            <a:avLst>
              <a:gd name="adj" fmla="val 330964"/>
            </a:avLst>
          </a:prstGeom>
          <a:solidFill>
            <a:srgbClr val="BDB8DF"/>
          </a:solidFill>
          <a:ln/>
        </p:spPr>
      </p:sp>
      <p:sp>
        <p:nvSpPr>
          <p:cNvPr id="12" name="Shape 8"/>
          <p:cNvSpPr/>
          <p:nvPr/>
        </p:nvSpPr>
        <p:spPr>
          <a:xfrm>
            <a:off x="6184344" y="3599617"/>
            <a:ext cx="405289" cy="405289"/>
          </a:xfrm>
          <a:prstGeom prst="roundRect">
            <a:avLst>
              <a:gd name="adj" fmla="val 18668"/>
            </a:avLst>
          </a:prstGeom>
          <a:solidFill>
            <a:srgbClr val="E9E6FA"/>
          </a:solidFill>
          <a:ln w="7620">
            <a:solidFill>
              <a:srgbClr val="BDB8DF"/>
            </a:solidFill>
            <a:prstDash val="solid"/>
          </a:ln>
        </p:spPr>
      </p:sp>
      <p:sp>
        <p:nvSpPr>
          <p:cNvPr id="13" name="Text 9"/>
          <p:cNvSpPr/>
          <p:nvPr/>
        </p:nvSpPr>
        <p:spPr>
          <a:xfrm>
            <a:off x="6309122" y="3667125"/>
            <a:ext cx="155615" cy="270153"/>
          </a:xfrm>
          <a:prstGeom prst="rect">
            <a:avLst/>
          </a:prstGeom>
          <a:noFill/>
          <a:ln/>
        </p:spPr>
        <p:txBody>
          <a:bodyPr wrap="none" lIns="0" tIns="0" rIns="0" bIns="0" rtlCol="0" anchor="t"/>
          <a:lstStyle/>
          <a:p>
            <a:pPr marL="0" indent="0" algn="ctr">
              <a:lnSpc>
                <a:spcPts val="2100"/>
              </a:lnSpc>
              <a:buNone/>
            </a:pPr>
            <a:r>
              <a:rPr lang="en-US" sz="2100" b="1" dirty="0">
                <a:solidFill>
                  <a:srgbClr val="2A2742"/>
                </a:solidFill>
                <a:latin typeface="Outfit Extra Bold" pitchFamily="34" charset="0"/>
                <a:ea typeface="Outfit Extra Bold" pitchFamily="34" charset="-122"/>
                <a:cs typeface="Outfit Extra Bold" pitchFamily="34" charset="-120"/>
              </a:rPr>
              <a:t>2</a:t>
            </a:r>
            <a:endParaRPr lang="en-US" sz="2100" dirty="0"/>
          </a:p>
        </p:txBody>
      </p:sp>
      <p:sp>
        <p:nvSpPr>
          <p:cNvPr id="14" name="Text 10"/>
          <p:cNvSpPr/>
          <p:nvPr/>
        </p:nvSpPr>
        <p:spPr>
          <a:xfrm>
            <a:off x="7377708" y="3576995"/>
            <a:ext cx="2251710" cy="281345"/>
          </a:xfrm>
          <a:prstGeom prst="rect">
            <a:avLst/>
          </a:prstGeom>
          <a:noFill/>
          <a:ln/>
        </p:spPr>
        <p:txBody>
          <a:bodyPr wrap="none" lIns="0" tIns="0" rIns="0" bIns="0" rtlCol="0" anchor="t"/>
          <a:lstStyle/>
          <a:p>
            <a:pPr marL="0" indent="0" algn="l">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Creative Generation</a:t>
            </a:r>
            <a:endParaRPr lang="en-US" sz="1750" dirty="0"/>
          </a:p>
        </p:txBody>
      </p:sp>
      <p:sp>
        <p:nvSpPr>
          <p:cNvPr id="15" name="Text 11"/>
          <p:cNvSpPr/>
          <p:nvPr/>
        </p:nvSpPr>
        <p:spPr>
          <a:xfrm>
            <a:off x="7377708" y="3966329"/>
            <a:ext cx="6622256" cy="288131"/>
          </a:xfrm>
          <a:prstGeom prst="rect">
            <a:avLst/>
          </a:prstGeom>
          <a:noFill/>
          <a:ln/>
        </p:spPr>
        <p:txBody>
          <a:bodyPr wrap="none" lIns="0" tIns="0" rIns="0" bIns="0" rtlCol="0" anchor="t"/>
          <a:lstStyle/>
          <a:p>
            <a:pPr marL="0" indent="0" algn="l">
              <a:lnSpc>
                <a:spcPts val="2250"/>
              </a:lnSpc>
              <a:buNone/>
            </a:pPr>
            <a:r>
              <a:rPr lang="en-US" sz="1400" dirty="0">
                <a:solidFill>
                  <a:srgbClr val="2A2742"/>
                </a:solidFill>
                <a:latin typeface="Arimo" pitchFamily="34" charset="0"/>
                <a:ea typeface="Arimo" pitchFamily="34" charset="-122"/>
                <a:cs typeface="Arimo" pitchFamily="34" charset="-120"/>
              </a:rPr>
              <a:t>AI tools like ChatGPT help generate ad copy and A/B testing variations.</a:t>
            </a:r>
            <a:endParaRPr lang="en-US" sz="1400" dirty="0"/>
          </a:p>
        </p:txBody>
      </p:sp>
      <p:sp>
        <p:nvSpPr>
          <p:cNvPr id="16" name="Shape 12"/>
          <p:cNvSpPr/>
          <p:nvPr/>
        </p:nvSpPr>
        <p:spPr>
          <a:xfrm>
            <a:off x="6566773" y="5008364"/>
            <a:ext cx="630436" cy="22860"/>
          </a:xfrm>
          <a:prstGeom prst="roundRect">
            <a:avLst>
              <a:gd name="adj" fmla="val 330964"/>
            </a:avLst>
          </a:prstGeom>
          <a:solidFill>
            <a:srgbClr val="BDB8DF"/>
          </a:solidFill>
          <a:ln/>
        </p:spPr>
      </p:sp>
      <p:sp>
        <p:nvSpPr>
          <p:cNvPr id="17" name="Shape 13"/>
          <p:cNvSpPr/>
          <p:nvPr/>
        </p:nvSpPr>
        <p:spPr>
          <a:xfrm>
            <a:off x="6184344" y="4817150"/>
            <a:ext cx="405289" cy="405289"/>
          </a:xfrm>
          <a:prstGeom prst="roundRect">
            <a:avLst>
              <a:gd name="adj" fmla="val 18668"/>
            </a:avLst>
          </a:prstGeom>
          <a:solidFill>
            <a:srgbClr val="E9E6FA"/>
          </a:solidFill>
          <a:ln w="7620">
            <a:solidFill>
              <a:srgbClr val="BDB8DF"/>
            </a:solidFill>
            <a:prstDash val="solid"/>
          </a:ln>
        </p:spPr>
      </p:sp>
      <p:sp>
        <p:nvSpPr>
          <p:cNvPr id="18" name="Text 14"/>
          <p:cNvSpPr/>
          <p:nvPr/>
        </p:nvSpPr>
        <p:spPr>
          <a:xfrm>
            <a:off x="6310074" y="4884658"/>
            <a:ext cx="153829" cy="270153"/>
          </a:xfrm>
          <a:prstGeom prst="rect">
            <a:avLst/>
          </a:prstGeom>
          <a:noFill/>
          <a:ln/>
        </p:spPr>
        <p:txBody>
          <a:bodyPr wrap="none" lIns="0" tIns="0" rIns="0" bIns="0" rtlCol="0" anchor="t"/>
          <a:lstStyle/>
          <a:p>
            <a:pPr marL="0" indent="0" algn="ctr">
              <a:lnSpc>
                <a:spcPts val="2100"/>
              </a:lnSpc>
              <a:buNone/>
            </a:pPr>
            <a:r>
              <a:rPr lang="en-US" sz="2100" b="1" dirty="0">
                <a:solidFill>
                  <a:srgbClr val="2A2742"/>
                </a:solidFill>
                <a:latin typeface="Outfit Extra Bold" pitchFamily="34" charset="0"/>
                <a:ea typeface="Outfit Extra Bold" pitchFamily="34" charset="-122"/>
                <a:cs typeface="Outfit Extra Bold" pitchFamily="34" charset="-120"/>
              </a:rPr>
              <a:t>3</a:t>
            </a:r>
            <a:endParaRPr lang="en-US" sz="2100" dirty="0"/>
          </a:p>
        </p:txBody>
      </p:sp>
      <p:sp>
        <p:nvSpPr>
          <p:cNvPr id="19" name="Text 15"/>
          <p:cNvSpPr/>
          <p:nvPr/>
        </p:nvSpPr>
        <p:spPr>
          <a:xfrm>
            <a:off x="7377708" y="4794528"/>
            <a:ext cx="2251710" cy="281345"/>
          </a:xfrm>
          <a:prstGeom prst="rect">
            <a:avLst/>
          </a:prstGeom>
          <a:noFill/>
          <a:ln/>
        </p:spPr>
        <p:txBody>
          <a:bodyPr wrap="none" lIns="0" tIns="0" rIns="0" bIns="0" rtlCol="0" anchor="t"/>
          <a:lstStyle/>
          <a:p>
            <a:pPr marL="0" indent="0" algn="l">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Fraud Detection</a:t>
            </a:r>
            <a:endParaRPr lang="en-US" sz="1750" dirty="0"/>
          </a:p>
        </p:txBody>
      </p:sp>
      <p:sp>
        <p:nvSpPr>
          <p:cNvPr id="20" name="Text 16"/>
          <p:cNvSpPr/>
          <p:nvPr/>
        </p:nvSpPr>
        <p:spPr>
          <a:xfrm>
            <a:off x="7377708" y="5183862"/>
            <a:ext cx="6622256" cy="576263"/>
          </a:xfrm>
          <a:prstGeom prst="rect">
            <a:avLst/>
          </a:prstGeom>
          <a:noFill/>
          <a:ln/>
        </p:spPr>
        <p:txBody>
          <a:bodyPr wrap="square" lIns="0" tIns="0" rIns="0" bIns="0" rtlCol="0" anchor="t"/>
          <a:lstStyle/>
          <a:p>
            <a:pPr marL="0" indent="0" algn="l">
              <a:lnSpc>
                <a:spcPts val="2250"/>
              </a:lnSpc>
              <a:buNone/>
            </a:pPr>
            <a:r>
              <a:rPr lang="en-US" sz="1400" dirty="0">
                <a:solidFill>
                  <a:srgbClr val="2A2742"/>
                </a:solidFill>
                <a:latin typeface="Arimo" pitchFamily="34" charset="0"/>
                <a:ea typeface="Arimo" pitchFamily="34" charset="-122"/>
                <a:cs typeface="Arimo" pitchFamily="34" charset="-120"/>
              </a:rPr>
              <a:t>AI detects fraudulent clicks and impressions, protecting advertisers' budgets from waste.</a:t>
            </a:r>
            <a:endParaRPr lang="en-US" sz="1400" dirty="0"/>
          </a:p>
        </p:txBody>
      </p:sp>
      <p:sp>
        <p:nvSpPr>
          <p:cNvPr id="21" name="Shape 17"/>
          <p:cNvSpPr/>
          <p:nvPr/>
        </p:nvSpPr>
        <p:spPr>
          <a:xfrm>
            <a:off x="6566773" y="6514028"/>
            <a:ext cx="630436" cy="22860"/>
          </a:xfrm>
          <a:prstGeom prst="roundRect">
            <a:avLst>
              <a:gd name="adj" fmla="val 330964"/>
            </a:avLst>
          </a:prstGeom>
          <a:solidFill>
            <a:srgbClr val="BDB8DF"/>
          </a:solidFill>
          <a:ln/>
        </p:spPr>
      </p:sp>
      <p:sp>
        <p:nvSpPr>
          <p:cNvPr id="22" name="Shape 18"/>
          <p:cNvSpPr/>
          <p:nvPr/>
        </p:nvSpPr>
        <p:spPr>
          <a:xfrm>
            <a:off x="6184344" y="6322814"/>
            <a:ext cx="405289" cy="405289"/>
          </a:xfrm>
          <a:prstGeom prst="roundRect">
            <a:avLst>
              <a:gd name="adj" fmla="val 18668"/>
            </a:avLst>
          </a:prstGeom>
          <a:solidFill>
            <a:srgbClr val="E9E6FA"/>
          </a:solidFill>
          <a:ln w="7620">
            <a:solidFill>
              <a:srgbClr val="BDB8DF"/>
            </a:solidFill>
            <a:prstDash val="solid"/>
          </a:ln>
        </p:spPr>
      </p:sp>
      <p:sp>
        <p:nvSpPr>
          <p:cNvPr id="23" name="Text 19"/>
          <p:cNvSpPr/>
          <p:nvPr/>
        </p:nvSpPr>
        <p:spPr>
          <a:xfrm>
            <a:off x="6304121" y="6390323"/>
            <a:ext cx="165616" cy="270153"/>
          </a:xfrm>
          <a:prstGeom prst="rect">
            <a:avLst/>
          </a:prstGeom>
          <a:noFill/>
          <a:ln/>
        </p:spPr>
        <p:txBody>
          <a:bodyPr wrap="none" lIns="0" tIns="0" rIns="0" bIns="0" rtlCol="0" anchor="t"/>
          <a:lstStyle/>
          <a:p>
            <a:pPr marL="0" indent="0" algn="ctr">
              <a:lnSpc>
                <a:spcPts val="2100"/>
              </a:lnSpc>
              <a:buNone/>
            </a:pPr>
            <a:r>
              <a:rPr lang="en-US" sz="2100" b="1" dirty="0">
                <a:solidFill>
                  <a:srgbClr val="2A2742"/>
                </a:solidFill>
                <a:latin typeface="Outfit Extra Bold" pitchFamily="34" charset="0"/>
                <a:ea typeface="Outfit Extra Bold" pitchFamily="34" charset="-122"/>
                <a:cs typeface="Outfit Extra Bold" pitchFamily="34" charset="-120"/>
              </a:rPr>
              <a:t>4</a:t>
            </a:r>
            <a:endParaRPr lang="en-US" sz="2100" dirty="0"/>
          </a:p>
        </p:txBody>
      </p:sp>
      <p:sp>
        <p:nvSpPr>
          <p:cNvPr id="24" name="Text 20"/>
          <p:cNvSpPr/>
          <p:nvPr/>
        </p:nvSpPr>
        <p:spPr>
          <a:xfrm>
            <a:off x="7377708" y="6300192"/>
            <a:ext cx="2251710" cy="281345"/>
          </a:xfrm>
          <a:prstGeom prst="rect">
            <a:avLst/>
          </a:prstGeom>
          <a:noFill/>
          <a:ln/>
        </p:spPr>
        <p:txBody>
          <a:bodyPr wrap="none" lIns="0" tIns="0" rIns="0" bIns="0" rtlCol="0" anchor="t"/>
          <a:lstStyle/>
          <a:p>
            <a:pPr marL="0" indent="0" algn="l">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Sentiment Analysis</a:t>
            </a:r>
            <a:endParaRPr lang="en-US" sz="1750" dirty="0"/>
          </a:p>
        </p:txBody>
      </p:sp>
      <p:sp>
        <p:nvSpPr>
          <p:cNvPr id="25" name="Text 21"/>
          <p:cNvSpPr/>
          <p:nvPr/>
        </p:nvSpPr>
        <p:spPr>
          <a:xfrm>
            <a:off x="7377708" y="6689527"/>
            <a:ext cx="6622256" cy="576263"/>
          </a:xfrm>
          <a:prstGeom prst="rect">
            <a:avLst/>
          </a:prstGeom>
          <a:noFill/>
          <a:ln/>
        </p:spPr>
        <p:txBody>
          <a:bodyPr wrap="square" lIns="0" tIns="0" rIns="0" bIns="0" rtlCol="0" anchor="t"/>
          <a:lstStyle/>
          <a:p>
            <a:pPr marL="0" indent="0" algn="l">
              <a:lnSpc>
                <a:spcPts val="2250"/>
              </a:lnSpc>
              <a:buNone/>
            </a:pPr>
            <a:r>
              <a:rPr lang="en-US" sz="1400" dirty="0">
                <a:solidFill>
                  <a:srgbClr val="2A2742"/>
                </a:solidFill>
                <a:latin typeface="Arimo" pitchFamily="34" charset="0"/>
                <a:ea typeface="Arimo" pitchFamily="34" charset="-122"/>
                <a:cs typeface="Arimo" pitchFamily="34" charset="-120"/>
              </a:rPr>
              <a:t>AI-driven tools classify user responses to measure ad effectiveness and engagement levels.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1060192" y="213360"/>
            <a:ext cx="1654016" cy="7802880"/>
          </a:xfrm>
          <a:prstGeom prst="rect">
            <a:avLst/>
          </a:prstGeom>
        </p:spPr>
      </p:pic>
      <p:sp>
        <p:nvSpPr>
          <p:cNvPr id="4" name="Text 0"/>
          <p:cNvSpPr/>
          <p:nvPr/>
        </p:nvSpPr>
        <p:spPr>
          <a:xfrm>
            <a:off x="597575" y="471726"/>
            <a:ext cx="6081712" cy="533638"/>
          </a:xfrm>
          <a:prstGeom prst="rect">
            <a:avLst/>
          </a:prstGeom>
          <a:noFill/>
          <a:ln/>
        </p:spPr>
        <p:txBody>
          <a:bodyPr wrap="none" lIns="0" tIns="0" rIns="0" bIns="0" rtlCol="0" anchor="t"/>
          <a:lstStyle/>
          <a:p>
            <a:pPr marL="0" indent="0">
              <a:lnSpc>
                <a:spcPts val="4200"/>
              </a:lnSpc>
              <a:buNone/>
            </a:pPr>
            <a:r>
              <a:rPr lang="en-US" sz="3350" b="1" dirty="0">
                <a:solidFill>
                  <a:srgbClr val="231971"/>
                </a:solidFill>
                <a:latin typeface="Outfit Extra Bold" pitchFamily="34" charset="0"/>
                <a:ea typeface="Outfit Extra Bold" pitchFamily="34" charset="-122"/>
                <a:cs typeface="Outfit Extra Bold" pitchFamily="34" charset="-120"/>
              </a:rPr>
              <a:t>Ad Formats and Best Practices</a:t>
            </a:r>
            <a:endParaRPr lang="en-US" sz="3350" dirty="0"/>
          </a:p>
        </p:txBody>
      </p:sp>
      <p:pic>
        <p:nvPicPr>
          <p:cNvPr id="5" name="Image 2" descr="preencoded.png"/>
          <p:cNvPicPr>
            <a:picLocks noChangeAspect="1"/>
          </p:cNvPicPr>
          <p:nvPr/>
        </p:nvPicPr>
        <p:blipFill>
          <a:blip r:embed="rId5"/>
          <a:stretch>
            <a:fillRect/>
          </a:stretch>
        </p:blipFill>
        <p:spPr>
          <a:xfrm>
            <a:off x="597575" y="1261467"/>
            <a:ext cx="426839" cy="426839"/>
          </a:xfrm>
          <a:prstGeom prst="rect">
            <a:avLst/>
          </a:prstGeom>
        </p:spPr>
      </p:pic>
      <p:sp>
        <p:nvSpPr>
          <p:cNvPr id="6" name="Text 1"/>
          <p:cNvSpPr/>
          <p:nvPr/>
        </p:nvSpPr>
        <p:spPr>
          <a:xfrm>
            <a:off x="597575" y="1859042"/>
            <a:ext cx="2134553" cy="266819"/>
          </a:xfrm>
          <a:prstGeom prst="rect">
            <a:avLst/>
          </a:prstGeom>
          <a:noFill/>
          <a:ln/>
        </p:spPr>
        <p:txBody>
          <a:bodyPr wrap="none" lIns="0" tIns="0" rIns="0" bIns="0" rtlCol="0" anchor="t"/>
          <a:lstStyle/>
          <a:p>
            <a:pPr marL="0" indent="0" algn="l">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Mobile-First Design</a:t>
            </a:r>
            <a:endParaRPr lang="en-US" sz="1650" dirty="0"/>
          </a:p>
        </p:txBody>
      </p:sp>
      <p:sp>
        <p:nvSpPr>
          <p:cNvPr id="7" name="Text 2"/>
          <p:cNvSpPr/>
          <p:nvPr/>
        </p:nvSpPr>
        <p:spPr>
          <a:xfrm>
            <a:off x="597575" y="2228255"/>
            <a:ext cx="7948851" cy="273129"/>
          </a:xfrm>
          <a:prstGeom prst="rect">
            <a:avLst/>
          </a:prstGeom>
          <a:noFill/>
          <a:ln/>
        </p:spPr>
        <p:txBody>
          <a:bodyPr wrap="none" lIns="0" tIns="0" rIns="0" bIns="0" rtlCol="0" anchor="t"/>
          <a:lstStyle/>
          <a:p>
            <a:pPr marL="0" indent="0" algn="l">
              <a:lnSpc>
                <a:spcPts val="2150"/>
              </a:lnSpc>
              <a:buNone/>
            </a:pPr>
            <a:r>
              <a:rPr lang="en-US" sz="1300" dirty="0">
                <a:solidFill>
                  <a:srgbClr val="2A2742"/>
                </a:solidFill>
                <a:latin typeface="Arimo" pitchFamily="34" charset="0"/>
                <a:ea typeface="Arimo" pitchFamily="34" charset="-122"/>
                <a:cs typeface="Arimo" pitchFamily="34" charset="-120"/>
              </a:rPr>
              <a:t>Over 90% of social media ad views are on mobile devices. Optimize for small screens.</a:t>
            </a:r>
            <a:endParaRPr lang="en-US" sz="1300" dirty="0"/>
          </a:p>
        </p:txBody>
      </p:sp>
      <p:pic>
        <p:nvPicPr>
          <p:cNvPr id="8" name="Image 3" descr="preencoded.png"/>
          <p:cNvPicPr>
            <a:picLocks noChangeAspect="1"/>
          </p:cNvPicPr>
          <p:nvPr/>
        </p:nvPicPr>
        <p:blipFill>
          <a:blip r:embed="rId6"/>
          <a:stretch>
            <a:fillRect/>
          </a:stretch>
        </p:blipFill>
        <p:spPr>
          <a:xfrm>
            <a:off x="597575" y="3013591"/>
            <a:ext cx="426839" cy="426839"/>
          </a:xfrm>
          <a:prstGeom prst="rect">
            <a:avLst/>
          </a:prstGeom>
        </p:spPr>
      </p:pic>
      <p:sp>
        <p:nvSpPr>
          <p:cNvPr id="9" name="Text 3"/>
          <p:cNvSpPr/>
          <p:nvPr/>
        </p:nvSpPr>
        <p:spPr>
          <a:xfrm>
            <a:off x="597575" y="3611166"/>
            <a:ext cx="2134553" cy="266819"/>
          </a:xfrm>
          <a:prstGeom prst="rect">
            <a:avLst/>
          </a:prstGeom>
          <a:noFill/>
          <a:ln/>
        </p:spPr>
        <p:txBody>
          <a:bodyPr wrap="none" lIns="0" tIns="0" rIns="0" bIns="0" rtlCol="0" anchor="t"/>
          <a:lstStyle/>
          <a:p>
            <a:pPr marL="0" indent="0" algn="l">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Video Content</a:t>
            </a:r>
            <a:endParaRPr lang="en-US" sz="1650" dirty="0"/>
          </a:p>
        </p:txBody>
      </p:sp>
      <p:sp>
        <p:nvSpPr>
          <p:cNvPr id="10" name="Text 4"/>
          <p:cNvSpPr/>
          <p:nvPr/>
        </p:nvSpPr>
        <p:spPr>
          <a:xfrm>
            <a:off x="597575" y="3980378"/>
            <a:ext cx="7948851" cy="273129"/>
          </a:xfrm>
          <a:prstGeom prst="rect">
            <a:avLst/>
          </a:prstGeom>
          <a:noFill/>
          <a:ln/>
        </p:spPr>
        <p:txBody>
          <a:bodyPr wrap="none" lIns="0" tIns="0" rIns="0" bIns="0" rtlCol="0" anchor="t"/>
          <a:lstStyle/>
          <a:p>
            <a:pPr marL="0" indent="0" algn="l">
              <a:lnSpc>
                <a:spcPts val="2150"/>
              </a:lnSpc>
              <a:buNone/>
            </a:pPr>
            <a:r>
              <a:rPr lang="en-US" sz="1300" dirty="0">
                <a:solidFill>
                  <a:srgbClr val="2A2742"/>
                </a:solidFill>
                <a:latin typeface="Arimo" pitchFamily="34" charset="0"/>
                <a:ea typeface="Arimo" pitchFamily="34" charset="-122"/>
                <a:cs typeface="Arimo" pitchFamily="34" charset="-120"/>
              </a:rPr>
              <a:t>Platforms prioritize video, especially vertical formats. Create engaging, short-form video ads.</a:t>
            </a:r>
            <a:endParaRPr lang="en-US" sz="1300" dirty="0"/>
          </a:p>
        </p:txBody>
      </p:sp>
      <p:pic>
        <p:nvPicPr>
          <p:cNvPr id="11" name="Image 4" descr="preencoded.png"/>
          <p:cNvPicPr>
            <a:picLocks noChangeAspect="1"/>
          </p:cNvPicPr>
          <p:nvPr/>
        </p:nvPicPr>
        <p:blipFill>
          <a:blip r:embed="rId7"/>
          <a:stretch>
            <a:fillRect/>
          </a:stretch>
        </p:blipFill>
        <p:spPr>
          <a:xfrm>
            <a:off x="597575" y="4765715"/>
            <a:ext cx="426839" cy="426839"/>
          </a:xfrm>
          <a:prstGeom prst="rect">
            <a:avLst/>
          </a:prstGeom>
        </p:spPr>
      </p:pic>
      <p:sp>
        <p:nvSpPr>
          <p:cNvPr id="12" name="Text 5"/>
          <p:cNvSpPr/>
          <p:nvPr/>
        </p:nvSpPr>
        <p:spPr>
          <a:xfrm>
            <a:off x="597575" y="5363289"/>
            <a:ext cx="2134553" cy="266819"/>
          </a:xfrm>
          <a:prstGeom prst="rect">
            <a:avLst/>
          </a:prstGeom>
          <a:noFill/>
          <a:ln/>
        </p:spPr>
        <p:txBody>
          <a:bodyPr wrap="none" lIns="0" tIns="0" rIns="0" bIns="0" rtlCol="0" anchor="t"/>
          <a:lstStyle/>
          <a:p>
            <a:pPr marL="0" indent="0" algn="l">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Personalization</a:t>
            </a:r>
            <a:endParaRPr lang="en-US" sz="1650" dirty="0"/>
          </a:p>
        </p:txBody>
      </p:sp>
      <p:sp>
        <p:nvSpPr>
          <p:cNvPr id="13" name="Text 6"/>
          <p:cNvSpPr/>
          <p:nvPr/>
        </p:nvSpPr>
        <p:spPr>
          <a:xfrm>
            <a:off x="597575" y="5732502"/>
            <a:ext cx="7948851" cy="273129"/>
          </a:xfrm>
          <a:prstGeom prst="rect">
            <a:avLst/>
          </a:prstGeom>
          <a:noFill/>
          <a:ln/>
        </p:spPr>
        <p:txBody>
          <a:bodyPr wrap="none" lIns="0" tIns="0" rIns="0" bIns="0" rtlCol="0" anchor="t"/>
          <a:lstStyle/>
          <a:p>
            <a:pPr marL="0" indent="0" algn="l">
              <a:lnSpc>
                <a:spcPts val="2150"/>
              </a:lnSpc>
              <a:buNone/>
            </a:pPr>
            <a:r>
              <a:rPr lang="en-US" sz="1300" dirty="0">
                <a:solidFill>
                  <a:srgbClr val="2A2742"/>
                </a:solidFill>
                <a:latin typeface="Arimo" pitchFamily="34" charset="0"/>
                <a:ea typeface="Arimo" pitchFamily="34" charset="-122"/>
                <a:cs typeface="Arimo" pitchFamily="34" charset="-120"/>
              </a:rPr>
              <a:t>Tailor ads to user behavior for higher click-through rates. Use dynamic content when possible.</a:t>
            </a:r>
            <a:endParaRPr lang="en-US" sz="1300" dirty="0"/>
          </a:p>
        </p:txBody>
      </p:sp>
      <p:pic>
        <p:nvPicPr>
          <p:cNvPr id="14" name="Image 5" descr="preencoded.png"/>
          <p:cNvPicPr>
            <a:picLocks noChangeAspect="1"/>
          </p:cNvPicPr>
          <p:nvPr/>
        </p:nvPicPr>
        <p:blipFill>
          <a:blip r:embed="rId8"/>
          <a:stretch>
            <a:fillRect/>
          </a:stretch>
        </p:blipFill>
        <p:spPr>
          <a:xfrm>
            <a:off x="597575" y="6517838"/>
            <a:ext cx="426839" cy="426839"/>
          </a:xfrm>
          <a:prstGeom prst="rect">
            <a:avLst/>
          </a:prstGeom>
        </p:spPr>
      </p:pic>
      <p:sp>
        <p:nvSpPr>
          <p:cNvPr id="15" name="Text 7"/>
          <p:cNvSpPr/>
          <p:nvPr/>
        </p:nvSpPr>
        <p:spPr>
          <a:xfrm>
            <a:off x="597575" y="7115413"/>
            <a:ext cx="2134553" cy="266819"/>
          </a:xfrm>
          <a:prstGeom prst="rect">
            <a:avLst/>
          </a:prstGeom>
          <a:noFill/>
          <a:ln/>
        </p:spPr>
        <p:txBody>
          <a:bodyPr wrap="none" lIns="0" tIns="0" rIns="0" bIns="0" rtlCol="0" anchor="t"/>
          <a:lstStyle/>
          <a:p>
            <a:pPr marL="0" indent="0" algn="l">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Clear CTAs</a:t>
            </a:r>
            <a:endParaRPr lang="en-US" sz="1650" dirty="0"/>
          </a:p>
        </p:txBody>
      </p:sp>
      <p:sp>
        <p:nvSpPr>
          <p:cNvPr id="16" name="Text 8"/>
          <p:cNvSpPr/>
          <p:nvPr/>
        </p:nvSpPr>
        <p:spPr>
          <a:xfrm>
            <a:off x="597575" y="7484626"/>
            <a:ext cx="7948851" cy="273129"/>
          </a:xfrm>
          <a:prstGeom prst="rect">
            <a:avLst/>
          </a:prstGeom>
          <a:noFill/>
          <a:ln/>
        </p:spPr>
        <p:txBody>
          <a:bodyPr wrap="none" lIns="0" tIns="0" rIns="0" bIns="0" rtlCol="0" anchor="t"/>
          <a:lstStyle/>
          <a:p>
            <a:pPr marL="0" indent="0" algn="l">
              <a:lnSpc>
                <a:spcPts val="2150"/>
              </a:lnSpc>
              <a:buNone/>
            </a:pPr>
            <a:r>
              <a:rPr lang="en-US" sz="1300" dirty="0">
                <a:solidFill>
                  <a:srgbClr val="2A2742"/>
                </a:solidFill>
                <a:latin typeface="Arimo" pitchFamily="34" charset="0"/>
                <a:ea typeface="Arimo" pitchFamily="34" charset="-122"/>
                <a:cs typeface="Arimo" pitchFamily="34" charset="-120"/>
              </a:rPr>
              <a:t>Use simple, actionable messages to drive conversions. Make next steps obvious for users.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966"/>
          </a:xfrm>
          <a:prstGeom prst="rect">
            <a:avLst/>
          </a:prstGeom>
        </p:spPr>
      </p:pic>
      <p:pic>
        <p:nvPicPr>
          <p:cNvPr id="3" name="Image 1" descr="preencoded.png"/>
          <p:cNvPicPr>
            <a:picLocks noChangeAspect="1"/>
          </p:cNvPicPr>
          <p:nvPr/>
        </p:nvPicPr>
        <p:blipFill>
          <a:blip r:embed="rId4"/>
          <a:stretch>
            <a:fillRect/>
          </a:stretch>
        </p:blipFill>
        <p:spPr>
          <a:xfrm>
            <a:off x="5457706" y="258485"/>
            <a:ext cx="3714869" cy="2067997"/>
          </a:xfrm>
          <a:prstGeom prst="rect">
            <a:avLst/>
          </a:prstGeom>
        </p:spPr>
      </p:pic>
      <p:sp>
        <p:nvSpPr>
          <p:cNvPr id="4" name="Text 0"/>
          <p:cNvSpPr/>
          <p:nvPr/>
        </p:nvSpPr>
        <p:spPr>
          <a:xfrm>
            <a:off x="723781" y="3318986"/>
            <a:ext cx="8033504" cy="646152"/>
          </a:xfrm>
          <a:prstGeom prst="rect">
            <a:avLst/>
          </a:prstGeom>
          <a:noFill/>
          <a:ln/>
        </p:spPr>
        <p:txBody>
          <a:bodyPr wrap="none" lIns="0" tIns="0" rIns="0" bIns="0" rtlCol="0" anchor="t"/>
          <a:lstStyle/>
          <a:p>
            <a:pPr marL="0" indent="0">
              <a:lnSpc>
                <a:spcPts val="5050"/>
              </a:lnSpc>
              <a:buNone/>
            </a:pPr>
            <a:r>
              <a:rPr lang="en-US" sz="4050" b="1" dirty="0">
                <a:solidFill>
                  <a:srgbClr val="231971"/>
                </a:solidFill>
                <a:latin typeface="Outfit Extra Bold" pitchFamily="34" charset="0"/>
                <a:ea typeface="Outfit Extra Bold" pitchFamily="34" charset="-122"/>
                <a:cs typeface="Outfit Extra Bold" pitchFamily="34" charset="-120"/>
              </a:rPr>
              <a:t>Future Trends in Social Media Ads</a:t>
            </a:r>
            <a:endParaRPr lang="en-US" sz="4050" dirty="0"/>
          </a:p>
        </p:txBody>
      </p:sp>
      <p:sp>
        <p:nvSpPr>
          <p:cNvPr id="5" name="Shape 1"/>
          <p:cNvSpPr/>
          <p:nvPr/>
        </p:nvSpPr>
        <p:spPr>
          <a:xfrm>
            <a:off x="723781" y="4507825"/>
            <a:ext cx="465177" cy="465177"/>
          </a:xfrm>
          <a:prstGeom prst="roundRect">
            <a:avLst>
              <a:gd name="adj" fmla="val 18671"/>
            </a:avLst>
          </a:prstGeom>
          <a:solidFill>
            <a:srgbClr val="E9E6FA"/>
          </a:solidFill>
          <a:ln w="7620">
            <a:solidFill>
              <a:srgbClr val="BDB8DF"/>
            </a:solidFill>
            <a:prstDash val="solid"/>
          </a:ln>
        </p:spPr>
      </p:sp>
      <p:sp>
        <p:nvSpPr>
          <p:cNvPr id="6" name="Text 2"/>
          <p:cNvSpPr/>
          <p:nvPr/>
        </p:nvSpPr>
        <p:spPr>
          <a:xfrm>
            <a:off x="895826" y="4585335"/>
            <a:ext cx="120968" cy="310158"/>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1</a:t>
            </a:r>
            <a:endParaRPr lang="en-US" sz="2400" dirty="0"/>
          </a:p>
        </p:txBody>
      </p:sp>
      <p:sp>
        <p:nvSpPr>
          <p:cNvPr id="7" name="Text 3"/>
          <p:cNvSpPr/>
          <p:nvPr/>
        </p:nvSpPr>
        <p:spPr>
          <a:xfrm>
            <a:off x="1395651" y="4507825"/>
            <a:ext cx="3097649" cy="323017"/>
          </a:xfrm>
          <a:prstGeom prst="rect">
            <a:avLst/>
          </a:prstGeom>
          <a:noFill/>
          <a:ln/>
        </p:spPr>
        <p:txBody>
          <a:bodyPr wrap="none" lIns="0" tIns="0" rIns="0" bIns="0" rtlCol="0" anchor="t"/>
          <a:lstStyle/>
          <a:p>
            <a:pPr marL="0" indent="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AI-Powered Optimization</a:t>
            </a:r>
            <a:endParaRPr lang="en-US" sz="2000" dirty="0"/>
          </a:p>
        </p:txBody>
      </p:sp>
      <p:sp>
        <p:nvSpPr>
          <p:cNvPr id="8" name="Text 4"/>
          <p:cNvSpPr/>
          <p:nvPr/>
        </p:nvSpPr>
        <p:spPr>
          <a:xfrm>
            <a:off x="1395651" y="4954905"/>
            <a:ext cx="5816203" cy="992624"/>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Increased use of AI for predictive analytics and real-time ad adjustments. Expect more personalized and efficient campaigns.</a:t>
            </a:r>
            <a:endParaRPr lang="en-US" sz="1600" dirty="0"/>
          </a:p>
        </p:txBody>
      </p:sp>
      <p:sp>
        <p:nvSpPr>
          <p:cNvPr id="9" name="Shape 5"/>
          <p:cNvSpPr/>
          <p:nvPr/>
        </p:nvSpPr>
        <p:spPr>
          <a:xfrm>
            <a:off x="7418546" y="4507825"/>
            <a:ext cx="465177" cy="465177"/>
          </a:xfrm>
          <a:prstGeom prst="roundRect">
            <a:avLst>
              <a:gd name="adj" fmla="val 18671"/>
            </a:avLst>
          </a:prstGeom>
          <a:solidFill>
            <a:srgbClr val="E9E6FA"/>
          </a:solidFill>
          <a:ln w="7620">
            <a:solidFill>
              <a:srgbClr val="BDB8DF"/>
            </a:solidFill>
            <a:prstDash val="solid"/>
          </a:ln>
        </p:spPr>
      </p:sp>
      <p:sp>
        <p:nvSpPr>
          <p:cNvPr id="10" name="Text 6"/>
          <p:cNvSpPr/>
          <p:nvPr/>
        </p:nvSpPr>
        <p:spPr>
          <a:xfrm>
            <a:off x="7561778" y="4585335"/>
            <a:ext cx="178594" cy="310158"/>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2</a:t>
            </a:r>
            <a:endParaRPr lang="en-US" sz="2400" dirty="0"/>
          </a:p>
        </p:txBody>
      </p:sp>
      <p:sp>
        <p:nvSpPr>
          <p:cNvPr id="11" name="Text 7"/>
          <p:cNvSpPr/>
          <p:nvPr/>
        </p:nvSpPr>
        <p:spPr>
          <a:xfrm>
            <a:off x="8090416" y="4507825"/>
            <a:ext cx="2584966" cy="323017"/>
          </a:xfrm>
          <a:prstGeom prst="rect">
            <a:avLst/>
          </a:prstGeom>
          <a:noFill/>
          <a:ln/>
        </p:spPr>
        <p:txBody>
          <a:bodyPr wrap="none" lIns="0" tIns="0" rIns="0" bIns="0" rtlCol="0" anchor="t"/>
          <a:lstStyle/>
          <a:p>
            <a:pPr marL="0" indent="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AR/VR Integration</a:t>
            </a:r>
            <a:endParaRPr lang="en-US" sz="2000" dirty="0"/>
          </a:p>
        </p:txBody>
      </p:sp>
      <p:sp>
        <p:nvSpPr>
          <p:cNvPr id="12" name="Text 8"/>
          <p:cNvSpPr/>
          <p:nvPr/>
        </p:nvSpPr>
        <p:spPr>
          <a:xfrm>
            <a:off x="8090416" y="4954905"/>
            <a:ext cx="5816203" cy="661749"/>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Growth of augmented and virtual reality ads. Allow users to try products virtually before purchase.</a:t>
            </a:r>
            <a:endParaRPr lang="en-US" sz="1600" dirty="0"/>
          </a:p>
        </p:txBody>
      </p:sp>
      <p:sp>
        <p:nvSpPr>
          <p:cNvPr id="13" name="Shape 9"/>
          <p:cNvSpPr/>
          <p:nvPr/>
        </p:nvSpPr>
        <p:spPr>
          <a:xfrm>
            <a:off x="723781" y="6386751"/>
            <a:ext cx="465177" cy="465177"/>
          </a:xfrm>
          <a:prstGeom prst="roundRect">
            <a:avLst>
              <a:gd name="adj" fmla="val 18671"/>
            </a:avLst>
          </a:prstGeom>
          <a:solidFill>
            <a:srgbClr val="E9E6FA"/>
          </a:solidFill>
          <a:ln w="7620">
            <a:solidFill>
              <a:srgbClr val="BDB8DF"/>
            </a:solidFill>
            <a:prstDash val="solid"/>
          </a:ln>
        </p:spPr>
      </p:sp>
      <p:sp>
        <p:nvSpPr>
          <p:cNvPr id="14" name="Text 10"/>
          <p:cNvSpPr/>
          <p:nvPr/>
        </p:nvSpPr>
        <p:spPr>
          <a:xfrm>
            <a:off x="868085" y="6464260"/>
            <a:ext cx="176451" cy="310158"/>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3</a:t>
            </a:r>
            <a:endParaRPr lang="en-US" sz="2400" dirty="0"/>
          </a:p>
        </p:txBody>
      </p:sp>
      <p:sp>
        <p:nvSpPr>
          <p:cNvPr id="15" name="Text 11"/>
          <p:cNvSpPr/>
          <p:nvPr/>
        </p:nvSpPr>
        <p:spPr>
          <a:xfrm>
            <a:off x="1395651" y="6386751"/>
            <a:ext cx="3662958" cy="323017"/>
          </a:xfrm>
          <a:prstGeom prst="rect">
            <a:avLst/>
          </a:prstGeom>
          <a:noFill/>
          <a:ln/>
        </p:spPr>
        <p:txBody>
          <a:bodyPr wrap="none" lIns="0" tIns="0" rIns="0" bIns="0" rtlCol="0" anchor="t"/>
          <a:lstStyle/>
          <a:p>
            <a:pPr marL="0" indent="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Micro-Influencer Partnerships</a:t>
            </a:r>
            <a:endParaRPr lang="en-US" sz="2000" dirty="0"/>
          </a:p>
        </p:txBody>
      </p:sp>
      <p:sp>
        <p:nvSpPr>
          <p:cNvPr id="16" name="Text 12"/>
          <p:cNvSpPr/>
          <p:nvPr/>
        </p:nvSpPr>
        <p:spPr>
          <a:xfrm>
            <a:off x="1395651" y="6833830"/>
            <a:ext cx="5816203" cy="661749"/>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Rise of niche influencers with highly engaged audiences. Authentic content resonates more with targeted groups.</a:t>
            </a:r>
            <a:endParaRPr lang="en-US" sz="1600" dirty="0"/>
          </a:p>
        </p:txBody>
      </p:sp>
      <p:sp>
        <p:nvSpPr>
          <p:cNvPr id="17" name="Shape 13"/>
          <p:cNvSpPr/>
          <p:nvPr/>
        </p:nvSpPr>
        <p:spPr>
          <a:xfrm>
            <a:off x="7418546" y="6386751"/>
            <a:ext cx="465177" cy="465177"/>
          </a:xfrm>
          <a:prstGeom prst="roundRect">
            <a:avLst>
              <a:gd name="adj" fmla="val 18671"/>
            </a:avLst>
          </a:prstGeom>
          <a:solidFill>
            <a:srgbClr val="E9E6FA"/>
          </a:solidFill>
          <a:ln w="7620">
            <a:solidFill>
              <a:srgbClr val="BDB8DF"/>
            </a:solidFill>
            <a:prstDash val="solid"/>
          </a:ln>
        </p:spPr>
      </p:sp>
      <p:sp>
        <p:nvSpPr>
          <p:cNvPr id="18" name="Text 14"/>
          <p:cNvSpPr/>
          <p:nvPr/>
        </p:nvSpPr>
        <p:spPr>
          <a:xfrm>
            <a:off x="7556063" y="6464260"/>
            <a:ext cx="190143" cy="310158"/>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4</a:t>
            </a:r>
            <a:endParaRPr lang="en-US" sz="2400" dirty="0"/>
          </a:p>
        </p:txBody>
      </p:sp>
      <p:sp>
        <p:nvSpPr>
          <p:cNvPr id="19" name="Text 15"/>
          <p:cNvSpPr/>
          <p:nvPr/>
        </p:nvSpPr>
        <p:spPr>
          <a:xfrm>
            <a:off x="8090416" y="6386751"/>
            <a:ext cx="3844528" cy="323017"/>
          </a:xfrm>
          <a:prstGeom prst="rect">
            <a:avLst/>
          </a:prstGeom>
          <a:noFill/>
          <a:ln/>
        </p:spPr>
        <p:txBody>
          <a:bodyPr wrap="none" lIns="0" tIns="0" rIns="0" bIns="0" rtlCol="0" anchor="t"/>
          <a:lstStyle/>
          <a:p>
            <a:pPr marL="0" indent="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Seamless Shopping Experiences</a:t>
            </a:r>
            <a:endParaRPr lang="en-US" sz="2000" dirty="0"/>
          </a:p>
        </p:txBody>
      </p:sp>
      <p:sp>
        <p:nvSpPr>
          <p:cNvPr id="20" name="Text 16"/>
          <p:cNvSpPr/>
          <p:nvPr/>
        </p:nvSpPr>
        <p:spPr>
          <a:xfrm>
            <a:off x="8090416" y="6833830"/>
            <a:ext cx="5816203" cy="661749"/>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Increase in shoppable ads integrated directly into platforms. Users can purchase without leaving their favorite apps.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25C778-8228-3801-B715-F48BB14EE089}"/>
              </a:ext>
            </a:extLst>
          </p:cNvPr>
          <p:cNvPicPr>
            <a:picLocks noChangeAspect="1"/>
          </p:cNvPicPr>
          <p:nvPr/>
        </p:nvPicPr>
        <p:blipFill>
          <a:blip r:embed="rId2"/>
          <a:stretch>
            <a:fillRect/>
          </a:stretch>
        </p:blipFill>
        <p:spPr>
          <a:xfrm>
            <a:off x="222739" y="2272701"/>
            <a:ext cx="4443045" cy="4443045"/>
          </a:xfrm>
          <a:prstGeom prst="rect">
            <a:avLst/>
          </a:prstGeom>
        </p:spPr>
      </p:pic>
      <p:sp>
        <p:nvSpPr>
          <p:cNvPr id="4" name="Text 0">
            <a:extLst>
              <a:ext uri="{FF2B5EF4-FFF2-40B4-BE49-F238E27FC236}">
                <a16:creationId xmlns:a16="http://schemas.microsoft.com/office/drawing/2014/main" id="{8C0A7F62-C5E1-D620-A949-A224FAA21FD9}"/>
              </a:ext>
            </a:extLst>
          </p:cNvPr>
          <p:cNvSpPr/>
          <p:nvPr/>
        </p:nvSpPr>
        <p:spPr>
          <a:xfrm>
            <a:off x="7315200" y="1147084"/>
            <a:ext cx="5195933" cy="1125617"/>
          </a:xfrm>
          <a:prstGeom prst="rect">
            <a:avLst/>
          </a:prstGeom>
          <a:noFill/>
          <a:ln/>
        </p:spPr>
        <p:txBody>
          <a:bodyPr wrap="square" lIns="0" tIns="0" rIns="0" bIns="0" rtlCol="0" anchor="t"/>
          <a:lstStyle/>
          <a:p>
            <a:pPr marL="0" indent="0">
              <a:lnSpc>
                <a:spcPts val="4400"/>
              </a:lnSpc>
              <a:buNone/>
            </a:pPr>
            <a:r>
              <a:rPr lang="en-US" sz="4000" b="1" u="sng" dirty="0">
                <a:solidFill>
                  <a:srgbClr val="231971"/>
                </a:solidFill>
                <a:latin typeface="Outfit Extra Bold" pitchFamily="34" charset="0"/>
                <a:ea typeface="Outfit Extra Bold" pitchFamily="34" charset="-122"/>
                <a:cs typeface="Outfit Extra Bold" pitchFamily="34" charset="-120"/>
              </a:rPr>
              <a:t>Conclusion :</a:t>
            </a:r>
            <a:endParaRPr lang="en-US" sz="4000" u="sng" dirty="0"/>
          </a:p>
        </p:txBody>
      </p:sp>
      <p:sp>
        <p:nvSpPr>
          <p:cNvPr id="5" name="TextBox 4">
            <a:extLst>
              <a:ext uri="{FF2B5EF4-FFF2-40B4-BE49-F238E27FC236}">
                <a16:creationId xmlns:a16="http://schemas.microsoft.com/office/drawing/2014/main" id="{881E6138-70D5-16A2-600D-80B796627BC1}"/>
              </a:ext>
            </a:extLst>
          </p:cNvPr>
          <p:cNvSpPr txBox="1"/>
          <p:nvPr/>
        </p:nvSpPr>
        <p:spPr>
          <a:xfrm>
            <a:off x="5169875" y="2786801"/>
            <a:ext cx="8628187" cy="3170099"/>
          </a:xfrm>
          <a:prstGeom prst="rect">
            <a:avLst/>
          </a:prstGeom>
          <a:noFill/>
        </p:spPr>
        <p:txBody>
          <a:bodyPr wrap="square" rtlCol="0">
            <a:spAutoFit/>
          </a:bodyPr>
          <a:lstStyle/>
          <a:p>
            <a:r>
              <a:rPr lang="en-US" sz="2500" b="1" dirty="0">
                <a:latin typeface="Calibri" panose="020F0502020204030204" pitchFamily="34" charset="0"/>
                <a:ea typeface="Calibri" panose="020F0502020204030204" pitchFamily="34" charset="0"/>
                <a:cs typeface="Calibri" panose="020F0502020204030204" pitchFamily="34" charset="0"/>
              </a:rPr>
              <a:t>In a rapidly evolving digital landscape, social media ad</a:t>
            </a:r>
          </a:p>
          <a:p>
            <a:r>
              <a:rPr lang="en-US" sz="2500" b="1" dirty="0">
                <a:latin typeface="Calibri" panose="020F0502020204030204" pitchFamily="34" charset="0"/>
                <a:ea typeface="Calibri" panose="020F0502020204030204" pitchFamily="34" charset="0"/>
                <a:cs typeface="Calibri" panose="020F0502020204030204" pitchFamily="34" charset="0"/>
              </a:rPr>
              <a:t> classification is critical to a successful marketing strategy. Advertisers must leverage platform-specific features, apply AI for better targeting and optimization, and stay ahead of emerging trends to remain competitive. Understanding how to classify and strategically use various ad formats will allow brands to connect more meaningfully with their audience and achieve their marketing goals.</a:t>
            </a:r>
            <a:endParaRPr lang="en-IN" sz="25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3368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 project ppt final</Template>
  <TotalTime>0</TotalTime>
  <Words>689</Words>
  <Application>Microsoft Office PowerPoint</Application>
  <PresentationFormat>Custom</PresentationFormat>
  <Paragraphs>67</Paragraphs>
  <Slides>14</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bookman old style</vt:lpstr>
      <vt:lpstr>Calibri</vt:lpstr>
      <vt:lpstr>Bahnschrift</vt:lpstr>
      <vt:lpstr>Artifakt Element Book</vt:lpstr>
      <vt:lpstr>Outfit Extra Bold</vt:lpstr>
      <vt:lpstr>-webkit-standard</vt:lpstr>
      <vt:lpstr>Roboto</vt:lpstr>
      <vt:lpstr>Arial</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PptxGenJS Presentation</dc:subject>
  <dc:creator>Shiva sai</dc:creator>
  <cp:lastModifiedBy>Shiva sai</cp:lastModifiedBy>
  <cp:revision>1</cp:revision>
  <dcterms:created xsi:type="dcterms:W3CDTF">2024-10-27T19:04:21Z</dcterms:created>
  <dcterms:modified xsi:type="dcterms:W3CDTF">2024-10-27T19:05:20Z</dcterms:modified>
</cp:coreProperties>
</file>